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9" r:id="rId2"/>
    <p:sldId id="261" r:id="rId3"/>
    <p:sldId id="262" r:id="rId4"/>
    <p:sldId id="265" r:id="rId5"/>
    <p:sldId id="266" r:id="rId6"/>
    <p:sldId id="267" r:id="rId7"/>
    <p:sldId id="268" r:id="rId8"/>
    <p:sldId id="275" r:id="rId9"/>
    <p:sldId id="270" r:id="rId10"/>
    <p:sldId id="271" r:id="rId11"/>
    <p:sldId id="274" r:id="rId12"/>
    <p:sldId id="272" r:id="rId13"/>
    <p:sldId id="277" r:id="rId14"/>
    <p:sldId id="287" r:id="rId15"/>
    <p:sldId id="276" r:id="rId16"/>
    <p:sldId id="263" r:id="rId17"/>
    <p:sldId id="264" r:id="rId18"/>
    <p:sldId id="279" r:id="rId19"/>
    <p:sldId id="280" r:id="rId20"/>
    <p:sldId id="278" r:id="rId21"/>
    <p:sldId id="281" r:id="rId22"/>
    <p:sldId id="282" r:id="rId23"/>
    <p:sldId id="283" r:id="rId24"/>
    <p:sldId id="284" r:id="rId25"/>
    <p:sldId id="288" r:id="rId26"/>
    <p:sldId id="285" r:id="rId27"/>
    <p:sldId id="289"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35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5C64B-69A0-4F03-8675-31628661AC52}"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23E88-649A-4341-A2CA-130E6094571C}" type="slidenum">
              <a:rPr lang="en-US" smtClean="0"/>
              <a:t>‹#›</a:t>
            </a:fld>
            <a:endParaRPr lang="en-US"/>
          </a:p>
        </p:txBody>
      </p:sp>
    </p:spTree>
    <p:extLst>
      <p:ext uri="{BB962C8B-B14F-4D97-AF65-F5344CB8AC3E}">
        <p14:creationId xmlns:p14="http://schemas.microsoft.com/office/powerpoint/2010/main" val="262979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923E88-649A-4341-A2CA-130E6094571C}" type="slidenum">
              <a:rPr lang="en-US" smtClean="0"/>
              <a:t>1</a:t>
            </a:fld>
            <a:endParaRPr lang="en-US"/>
          </a:p>
        </p:txBody>
      </p:sp>
    </p:spTree>
    <p:extLst>
      <p:ext uri="{BB962C8B-B14F-4D97-AF65-F5344CB8AC3E}">
        <p14:creationId xmlns:p14="http://schemas.microsoft.com/office/powerpoint/2010/main" val="364748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In 1981 </a:t>
            </a:r>
            <a:r>
              <a:rPr lang="en-US" dirty="0" err="1"/>
              <a:t>Ekimov</a:t>
            </a:r>
            <a:r>
              <a:rPr lang="en-US" dirty="0"/>
              <a:t> and </a:t>
            </a:r>
            <a:r>
              <a:rPr lang="en-US" dirty="0" err="1"/>
              <a:t>Onushchenko</a:t>
            </a:r>
            <a:r>
              <a:rPr lang="en-US" dirty="0"/>
              <a:t> were examining the size effects of semiconductors and grew </a:t>
            </a:r>
            <a:r>
              <a:rPr lang="en-US" dirty="0" err="1"/>
              <a:t>CuCl</a:t>
            </a:r>
            <a:r>
              <a:rPr lang="en-US" dirty="0"/>
              <a:t> crystals of sizes varying from tens to hundreds of angstroms in a molten glass matrix. They found a wave shift in the exciton absorption spectra of up to 0.1 eV which was caused by what they called a “quantum size effect”.</a:t>
            </a:r>
          </a:p>
          <a:p>
            <a:endParaRPr lang="en-US" dirty="0"/>
          </a:p>
          <a:p>
            <a:r>
              <a:rPr lang="en-US" dirty="0"/>
              <a:t>2. In 1982 </a:t>
            </a:r>
            <a:r>
              <a:rPr lang="en-US" dirty="0" err="1">
                <a:latin typeface="Arial" panose="020B0604020202020204" pitchFamily="34" charset="0"/>
                <a:cs typeface="Arial" panose="020B0604020202020204" pitchFamily="34" charset="0"/>
              </a:rPr>
              <a:t>Éfros</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Éfros</a:t>
            </a:r>
            <a:r>
              <a:rPr lang="en-US" dirty="0">
                <a:latin typeface="Arial" panose="020B0604020202020204" pitchFamily="34" charset="0"/>
                <a:cs typeface="Arial" panose="020B0604020202020204" pitchFamily="34" charset="0"/>
              </a:rPr>
              <a:t> wanted to explain the shift that </a:t>
            </a:r>
            <a:r>
              <a:rPr lang="en-US" dirty="0" err="1">
                <a:latin typeface="Arial" panose="020B0604020202020204" pitchFamily="34" charset="0"/>
                <a:cs typeface="Arial" panose="020B0604020202020204" pitchFamily="34" charset="0"/>
              </a:rPr>
              <a:t>Ekimov</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Onushchenko</a:t>
            </a:r>
            <a:r>
              <a:rPr lang="en-US" dirty="0">
                <a:latin typeface="Arial" panose="020B0604020202020204" pitchFamily="34" charset="0"/>
                <a:cs typeface="Arial" panose="020B0604020202020204" pitchFamily="34" charset="0"/>
              </a:rPr>
              <a:t> described was a result of radius of their semiconductor crystals. They derived quantities that relate radius size to conductivity which allowed them to relate radius size to absorption coefficients of light. They did this for various system bounds, with a particle-in-a-sphere problem as their starting point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3. In 1983 Brus and co-workers reported the first synthesized quantum dot in a colloidal suspension. They noted size effects of electronic properties, specifically red shifting in resonance Raman and absorption spectra as size increased.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4. In 1986 the term quantum dot was first used to describe “completely spatially quantum system … where the carriers have zero degrees of freedom”</a:t>
            </a:r>
            <a:endParaRPr lang="en-US" dirty="0"/>
          </a:p>
          <a:p>
            <a:endParaRPr lang="en-US" dirty="0"/>
          </a:p>
        </p:txBody>
      </p:sp>
      <p:sp>
        <p:nvSpPr>
          <p:cNvPr id="4" name="Slide Number Placeholder 3"/>
          <p:cNvSpPr>
            <a:spLocks noGrp="1"/>
          </p:cNvSpPr>
          <p:nvPr>
            <p:ph type="sldNum" sz="quarter" idx="5"/>
          </p:nvPr>
        </p:nvSpPr>
        <p:spPr/>
        <p:txBody>
          <a:bodyPr/>
          <a:lstStyle/>
          <a:p>
            <a:fld id="{9A8556E3-3A76-4EDA-B7D4-4FBCE18C5EC9}" type="slidenum">
              <a:rPr lang="en-US" smtClean="0"/>
              <a:t>11</a:t>
            </a:fld>
            <a:endParaRPr lang="en-US"/>
          </a:p>
        </p:txBody>
      </p:sp>
    </p:spTree>
    <p:extLst>
      <p:ext uri="{BB962C8B-B14F-4D97-AF65-F5344CB8AC3E}">
        <p14:creationId xmlns:p14="http://schemas.microsoft.com/office/powerpoint/2010/main" val="211388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E6F4-5075-1475-C04F-3F4A61901D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734FD9-5E68-49E9-92E9-E8A36A16B1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9F57B4-945F-5070-90AD-D0647CF77E42}"/>
              </a:ext>
            </a:extLst>
          </p:cNvPr>
          <p:cNvSpPr>
            <a:spLocks noGrp="1"/>
          </p:cNvSpPr>
          <p:nvPr>
            <p:ph type="dt" sz="half" idx="10"/>
          </p:nvPr>
        </p:nvSpPr>
        <p:spPr/>
        <p:txBody>
          <a:bodyPr/>
          <a:lstStyle/>
          <a:p>
            <a:fld id="{FA6E9DA5-7558-4939-B503-08E35A22E215}" type="datetimeFigureOut">
              <a:rPr lang="en-US" smtClean="0"/>
              <a:t>6/5/2025</a:t>
            </a:fld>
            <a:endParaRPr lang="en-US"/>
          </a:p>
        </p:txBody>
      </p:sp>
      <p:sp>
        <p:nvSpPr>
          <p:cNvPr id="5" name="Footer Placeholder 4">
            <a:extLst>
              <a:ext uri="{FF2B5EF4-FFF2-40B4-BE49-F238E27FC236}">
                <a16:creationId xmlns:a16="http://schemas.microsoft.com/office/drawing/2014/main" id="{4BC78CD4-2702-FC75-A333-FBEDB667D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1FFF0-BA29-32B7-78C3-DED5C960D2FF}"/>
              </a:ext>
            </a:extLst>
          </p:cNvPr>
          <p:cNvSpPr>
            <a:spLocks noGrp="1"/>
          </p:cNvSpPr>
          <p:nvPr>
            <p:ph type="sldNum" sz="quarter" idx="12"/>
          </p:nvPr>
        </p:nvSpPr>
        <p:spPr/>
        <p:txBody>
          <a:bodyPr/>
          <a:lstStyle/>
          <a:p>
            <a:fld id="{4016CB69-E60D-4689-8429-69E015B1B021}" type="slidenum">
              <a:rPr lang="en-US" smtClean="0"/>
              <a:t>‹#›</a:t>
            </a:fld>
            <a:endParaRPr lang="en-US"/>
          </a:p>
        </p:txBody>
      </p:sp>
    </p:spTree>
    <p:extLst>
      <p:ext uri="{BB962C8B-B14F-4D97-AF65-F5344CB8AC3E}">
        <p14:creationId xmlns:p14="http://schemas.microsoft.com/office/powerpoint/2010/main" val="988028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D881F-1E90-75A9-A2A2-AB3AD0E076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DAFC13-0DFD-E335-7BBC-6C22426A2C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E3E49-36D9-B8C2-E4C8-B40AF02C6B91}"/>
              </a:ext>
            </a:extLst>
          </p:cNvPr>
          <p:cNvSpPr>
            <a:spLocks noGrp="1"/>
          </p:cNvSpPr>
          <p:nvPr>
            <p:ph type="dt" sz="half" idx="10"/>
          </p:nvPr>
        </p:nvSpPr>
        <p:spPr/>
        <p:txBody>
          <a:bodyPr/>
          <a:lstStyle/>
          <a:p>
            <a:fld id="{FA6E9DA5-7558-4939-B503-08E35A22E215}" type="datetimeFigureOut">
              <a:rPr lang="en-US" smtClean="0"/>
              <a:t>6/5/2025</a:t>
            </a:fld>
            <a:endParaRPr lang="en-US"/>
          </a:p>
        </p:txBody>
      </p:sp>
      <p:sp>
        <p:nvSpPr>
          <p:cNvPr id="5" name="Footer Placeholder 4">
            <a:extLst>
              <a:ext uri="{FF2B5EF4-FFF2-40B4-BE49-F238E27FC236}">
                <a16:creationId xmlns:a16="http://schemas.microsoft.com/office/drawing/2014/main" id="{99498CDC-644B-4E5D-1D14-91B556C01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7090B-BA53-A2BD-816B-9BC753B68B27}"/>
              </a:ext>
            </a:extLst>
          </p:cNvPr>
          <p:cNvSpPr>
            <a:spLocks noGrp="1"/>
          </p:cNvSpPr>
          <p:nvPr>
            <p:ph type="sldNum" sz="quarter" idx="12"/>
          </p:nvPr>
        </p:nvSpPr>
        <p:spPr/>
        <p:txBody>
          <a:bodyPr/>
          <a:lstStyle/>
          <a:p>
            <a:fld id="{4016CB69-E60D-4689-8429-69E015B1B021}" type="slidenum">
              <a:rPr lang="en-US" smtClean="0"/>
              <a:t>‹#›</a:t>
            </a:fld>
            <a:endParaRPr lang="en-US"/>
          </a:p>
        </p:txBody>
      </p:sp>
    </p:spTree>
    <p:extLst>
      <p:ext uri="{BB962C8B-B14F-4D97-AF65-F5344CB8AC3E}">
        <p14:creationId xmlns:p14="http://schemas.microsoft.com/office/powerpoint/2010/main" val="2107071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A3D55-83ED-818D-30CE-CD2F7FCA59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876A53-78E6-B012-BF59-3E11161C6B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A4C59A-DCC1-15B6-4862-6E29E5A7C944}"/>
              </a:ext>
            </a:extLst>
          </p:cNvPr>
          <p:cNvSpPr>
            <a:spLocks noGrp="1"/>
          </p:cNvSpPr>
          <p:nvPr>
            <p:ph type="dt" sz="half" idx="10"/>
          </p:nvPr>
        </p:nvSpPr>
        <p:spPr/>
        <p:txBody>
          <a:bodyPr/>
          <a:lstStyle/>
          <a:p>
            <a:fld id="{FA6E9DA5-7558-4939-B503-08E35A22E215}" type="datetimeFigureOut">
              <a:rPr lang="en-US" smtClean="0"/>
              <a:t>6/5/2025</a:t>
            </a:fld>
            <a:endParaRPr lang="en-US"/>
          </a:p>
        </p:txBody>
      </p:sp>
      <p:sp>
        <p:nvSpPr>
          <p:cNvPr id="5" name="Footer Placeholder 4">
            <a:extLst>
              <a:ext uri="{FF2B5EF4-FFF2-40B4-BE49-F238E27FC236}">
                <a16:creationId xmlns:a16="http://schemas.microsoft.com/office/drawing/2014/main" id="{377B4EBF-1739-67F4-D24F-260B028FAB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BE89A6-58B9-9AE0-B906-162D37DB758C}"/>
              </a:ext>
            </a:extLst>
          </p:cNvPr>
          <p:cNvSpPr>
            <a:spLocks noGrp="1"/>
          </p:cNvSpPr>
          <p:nvPr>
            <p:ph type="sldNum" sz="quarter" idx="12"/>
          </p:nvPr>
        </p:nvSpPr>
        <p:spPr/>
        <p:txBody>
          <a:bodyPr/>
          <a:lstStyle/>
          <a:p>
            <a:fld id="{4016CB69-E60D-4689-8429-69E015B1B021}" type="slidenum">
              <a:rPr lang="en-US" smtClean="0"/>
              <a:t>‹#›</a:t>
            </a:fld>
            <a:endParaRPr lang="en-US"/>
          </a:p>
        </p:txBody>
      </p:sp>
    </p:spTree>
    <p:extLst>
      <p:ext uri="{BB962C8B-B14F-4D97-AF65-F5344CB8AC3E}">
        <p14:creationId xmlns:p14="http://schemas.microsoft.com/office/powerpoint/2010/main" val="2162053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no pic 2">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5FDE4C4-60AB-BEBC-8071-D00C37005BAA}"/>
              </a:ext>
            </a:extLst>
          </p:cNvPr>
          <p:cNvCxnSpPr>
            <a:cxnSpLocks/>
          </p:cNvCxnSpPr>
          <p:nvPr userDrawn="1"/>
        </p:nvCxnSpPr>
        <p:spPr>
          <a:xfrm>
            <a:off x="0" y="4407873"/>
            <a:ext cx="12221817" cy="0"/>
          </a:xfrm>
          <a:prstGeom prst="line">
            <a:avLst/>
          </a:prstGeom>
          <a:ln w="19050">
            <a:solidFill>
              <a:srgbClr val="BA0C2F"/>
            </a:solidFill>
          </a:ln>
        </p:spPr>
        <p:style>
          <a:lnRef idx="1">
            <a:schemeClr val="accent1"/>
          </a:lnRef>
          <a:fillRef idx="0">
            <a:schemeClr val="accent1"/>
          </a:fillRef>
          <a:effectRef idx="0">
            <a:schemeClr val="accent1"/>
          </a:effectRef>
          <a:fontRef idx="minor">
            <a:schemeClr val="tx1"/>
          </a:fontRef>
        </p:style>
      </p:cxnSp>
      <p:pic>
        <p:nvPicPr>
          <p:cNvPr id="11" name="Picture 10" descr="A red rectangular object with black border&#10;&#10;Description automatically generated with low confidence">
            <a:extLst>
              <a:ext uri="{FF2B5EF4-FFF2-40B4-BE49-F238E27FC236}">
                <a16:creationId xmlns:a16="http://schemas.microsoft.com/office/drawing/2014/main" id="{FE88B008-9826-7DB9-35E6-39F9B0B4194B}"/>
              </a:ext>
            </a:extLst>
          </p:cNvPr>
          <p:cNvPicPr>
            <a:picLocks noChangeAspect="1"/>
          </p:cNvPicPr>
          <p:nvPr userDrawn="1"/>
        </p:nvPicPr>
        <p:blipFill>
          <a:blip r:embed="rId2"/>
          <a:stretch>
            <a:fillRect/>
          </a:stretch>
        </p:blipFill>
        <p:spPr>
          <a:xfrm>
            <a:off x="5990396" y="4277895"/>
            <a:ext cx="211207" cy="306848"/>
          </a:xfrm>
          <a:prstGeom prst="rect">
            <a:avLst/>
          </a:prstGeom>
        </p:spPr>
      </p:pic>
      <p:sp>
        <p:nvSpPr>
          <p:cNvPr id="12" name="Rectangle 11">
            <a:extLst>
              <a:ext uri="{FF2B5EF4-FFF2-40B4-BE49-F238E27FC236}">
                <a16:creationId xmlns:a16="http://schemas.microsoft.com/office/drawing/2014/main" id="{90B68C84-A31D-9B14-73E7-7BBED102A02B}"/>
              </a:ext>
            </a:extLst>
          </p:cNvPr>
          <p:cNvSpPr/>
          <p:nvPr userDrawn="1"/>
        </p:nvSpPr>
        <p:spPr>
          <a:xfrm>
            <a:off x="1" y="4667828"/>
            <a:ext cx="12192000" cy="219017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3E46D512-8B9C-F32F-A79A-05F2506BA86B}"/>
              </a:ext>
            </a:extLst>
          </p:cNvPr>
          <p:cNvPicPr>
            <a:picLocks noChangeAspect="1"/>
          </p:cNvPicPr>
          <p:nvPr userDrawn="1"/>
        </p:nvPicPr>
        <p:blipFill rotWithShape="1">
          <a:blip r:embed="rId3">
            <a:alphaModFix amt="20000"/>
          </a:blip>
          <a:srcRect l="-459" t="68239" r="-1"/>
          <a:stretch/>
        </p:blipFill>
        <p:spPr>
          <a:xfrm>
            <a:off x="-93785" y="4667830"/>
            <a:ext cx="12315602" cy="2190170"/>
          </a:xfrm>
          <a:prstGeom prst="rect">
            <a:avLst/>
          </a:prstGeom>
        </p:spPr>
      </p:pic>
      <p:pic>
        <p:nvPicPr>
          <p:cNvPr id="14" name="Picture 13" descr="A red text on a black background&#10;&#10;Description automatically generated with medium confidence">
            <a:extLst>
              <a:ext uri="{FF2B5EF4-FFF2-40B4-BE49-F238E27FC236}">
                <a16:creationId xmlns:a16="http://schemas.microsoft.com/office/drawing/2014/main" id="{73256FAC-375C-EBA2-E173-54B50922B63C}"/>
              </a:ext>
            </a:extLst>
          </p:cNvPr>
          <p:cNvPicPr>
            <a:picLocks noChangeAspect="1"/>
          </p:cNvPicPr>
          <p:nvPr userDrawn="1"/>
        </p:nvPicPr>
        <p:blipFill>
          <a:blip r:embed="rId4"/>
          <a:stretch>
            <a:fillRect/>
          </a:stretch>
        </p:blipFill>
        <p:spPr>
          <a:xfrm>
            <a:off x="211892" y="224379"/>
            <a:ext cx="2047461" cy="669634"/>
          </a:xfrm>
          <a:prstGeom prst="rect">
            <a:avLst/>
          </a:prstGeom>
        </p:spPr>
      </p:pic>
      <p:sp>
        <p:nvSpPr>
          <p:cNvPr id="16" name="Text Placeholder 15">
            <a:extLst>
              <a:ext uri="{FF2B5EF4-FFF2-40B4-BE49-F238E27FC236}">
                <a16:creationId xmlns:a16="http://schemas.microsoft.com/office/drawing/2014/main" id="{8FE86C11-78EE-E61F-9FDA-7872ED4C2FFA}"/>
              </a:ext>
            </a:extLst>
          </p:cNvPr>
          <p:cNvSpPr>
            <a:spLocks noGrp="1"/>
          </p:cNvSpPr>
          <p:nvPr>
            <p:ph type="body" sz="quarter" idx="10" hasCustomPrompt="1"/>
          </p:nvPr>
        </p:nvSpPr>
        <p:spPr>
          <a:xfrm>
            <a:off x="1271588" y="1128713"/>
            <a:ext cx="9648825" cy="1655762"/>
          </a:xfrm>
        </p:spPr>
        <p:txBody>
          <a:bodyPr anchor="b">
            <a:normAutofit/>
          </a:bodyPr>
          <a:lstStyle>
            <a:lvl1pPr marL="0" indent="0" algn="ctr">
              <a:buNone/>
              <a:defRPr sz="4400" b="1" i="0">
                <a:solidFill>
                  <a:srgbClr val="BA0C2F"/>
                </a:solidFill>
                <a:latin typeface="Arial" panose="020B0604020202020204" pitchFamily="34" charset="0"/>
                <a:cs typeface="Arial" panose="020B0604020202020204" pitchFamily="34" charset="0"/>
              </a:defRPr>
            </a:lvl1pPr>
          </a:lstStyle>
          <a:p>
            <a:pPr lvl="0"/>
            <a:r>
              <a:rPr lang="en-US" dirty="0"/>
              <a:t>Title Goes Here</a:t>
            </a:r>
          </a:p>
        </p:txBody>
      </p:sp>
      <p:sp>
        <p:nvSpPr>
          <p:cNvPr id="18" name="Text Placeholder 17">
            <a:extLst>
              <a:ext uri="{FF2B5EF4-FFF2-40B4-BE49-F238E27FC236}">
                <a16:creationId xmlns:a16="http://schemas.microsoft.com/office/drawing/2014/main" id="{690363A4-61A0-B836-36A3-DA5FFEEE234F}"/>
              </a:ext>
            </a:extLst>
          </p:cNvPr>
          <p:cNvSpPr>
            <a:spLocks noGrp="1"/>
          </p:cNvSpPr>
          <p:nvPr>
            <p:ph type="body" sz="quarter" idx="11" hasCustomPrompt="1"/>
          </p:nvPr>
        </p:nvSpPr>
        <p:spPr>
          <a:xfrm>
            <a:off x="1271588" y="2944813"/>
            <a:ext cx="9648825" cy="484187"/>
          </a:xfrm>
        </p:spPr>
        <p:txBody>
          <a:bodyPr>
            <a:normAutofit/>
          </a:bodyPr>
          <a:lstStyle>
            <a:lvl1pPr marL="0" indent="0" algn="ctr">
              <a:buNone/>
              <a:defRPr sz="2400" b="0" i="1">
                <a:latin typeface="Arial" panose="020B0604020202020204" pitchFamily="34" charset="0"/>
                <a:cs typeface="Arial" panose="020B0604020202020204" pitchFamily="34" charset="0"/>
              </a:defRPr>
            </a:lvl1pPr>
          </a:lstStyle>
          <a:p>
            <a:pPr lvl="0"/>
            <a:r>
              <a:rPr lang="en-US" dirty="0"/>
              <a:t>Subtitle or Speaker</a:t>
            </a:r>
          </a:p>
        </p:txBody>
      </p:sp>
    </p:spTree>
    <p:extLst>
      <p:ext uri="{BB962C8B-B14F-4D97-AF65-F5344CB8AC3E}">
        <p14:creationId xmlns:p14="http://schemas.microsoft.com/office/powerpoint/2010/main" val="2904688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816EF6F-6DB8-1623-0941-872F00B6BE3E}"/>
              </a:ext>
            </a:extLst>
          </p:cNvPr>
          <p:cNvCxnSpPr>
            <a:cxnSpLocks/>
          </p:cNvCxnSpPr>
          <p:nvPr userDrawn="1"/>
        </p:nvCxnSpPr>
        <p:spPr>
          <a:xfrm>
            <a:off x="0" y="4108260"/>
            <a:ext cx="12221817" cy="0"/>
          </a:xfrm>
          <a:prstGeom prst="line">
            <a:avLst/>
          </a:prstGeom>
          <a:ln w="19050">
            <a:solidFill>
              <a:srgbClr val="BA0C2F"/>
            </a:solidFill>
          </a:ln>
        </p:spPr>
        <p:style>
          <a:lnRef idx="1">
            <a:schemeClr val="accent1"/>
          </a:lnRef>
          <a:fillRef idx="0">
            <a:schemeClr val="accent1"/>
          </a:fillRef>
          <a:effectRef idx="0">
            <a:schemeClr val="accent1"/>
          </a:effectRef>
          <a:fontRef idx="minor">
            <a:schemeClr val="tx1"/>
          </a:fontRef>
        </p:style>
      </p:cxnSp>
      <p:pic>
        <p:nvPicPr>
          <p:cNvPr id="9" name="Picture 8" descr="A red rectangular object with black border&#10;&#10;Description automatically generated with low confidence">
            <a:extLst>
              <a:ext uri="{FF2B5EF4-FFF2-40B4-BE49-F238E27FC236}">
                <a16:creationId xmlns:a16="http://schemas.microsoft.com/office/drawing/2014/main" id="{E464EFB9-9B9B-A7B4-628B-01FBA5B96176}"/>
              </a:ext>
            </a:extLst>
          </p:cNvPr>
          <p:cNvPicPr>
            <a:picLocks noChangeAspect="1"/>
          </p:cNvPicPr>
          <p:nvPr userDrawn="1"/>
        </p:nvPicPr>
        <p:blipFill>
          <a:blip r:embed="rId2"/>
          <a:stretch>
            <a:fillRect/>
          </a:stretch>
        </p:blipFill>
        <p:spPr>
          <a:xfrm>
            <a:off x="292981" y="3978282"/>
            <a:ext cx="211207" cy="306848"/>
          </a:xfrm>
          <a:prstGeom prst="rect">
            <a:avLst/>
          </a:prstGeom>
        </p:spPr>
      </p:pic>
      <p:sp>
        <p:nvSpPr>
          <p:cNvPr id="10" name="Rectangle 9">
            <a:extLst>
              <a:ext uri="{FF2B5EF4-FFF2-40B4-BE49-F238E27FC236}">
                <a16:creationId xmlns:a16="http://schemas.microsoft.com/office/drawing/2014/main" id="{84F852C9-1961-50B4-0A56-7AE0ACC162BB}"/>
              </a:ext>
            </a:extLst>
          </p:cNvPr>
          <p:cNvSpPr/>
          <p:nvPr userDrawn="1"/>
        </p:nvSpPr>
        <p:spPr>
          <a:xfrm>
            <a:off x="0" y="6190735"/>
            <a:ext cx="12192000" cy="6672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6E84129-27E7-BE22-DCE2-F00E613B7BD9}"/>
              </a:ext>
            </a:extLst>
          </p:cNvPr>
          <p:cNvPicPr>
            <a:picLocks noChangeAspect="1"/>
          </p:cNvPicPr>
          <p:nvPr userDrawn="1"/>
        </p:nvPicPr>
        <p:blipFill>
          <a:blip r:embed="rId3"/>
          <a:stretch>
            <a:fillRect/>
          </a:stretch>
        </p:blipFill>
        <p:spPr>
          <a:xfrm>
            <a:off x="7980405" y="6298064"/>
            <a:ext cx="3989897" cy="452606"/>
          </a:xfrm>
          <a:prstGeom prst="rect">
            <a:avLst/>
          </a:prstGeom>
        </p:spPr>
      </p:pic>
      <p:sp>
        <p:nvSpPr>
          <p:cNvPr id="13" name="Text Placeholder 12">
            <a:extLst>
              <a:ext uri="{FF2B5EF4-FFF2-40B4-BE49-F238E27FC236}">
                <a16:creationId xmlns:a16="http://schemas.microsoft.com/office/drawing/2014/main" id="{32BBD3B3-F761-0DD7-9620-324E7CC9BCD4}"/>
              </a:ext>
            </a:extLst>
          </p:cNvPr>
          <p:cNvSpPr>
            <a:spLocks noGrp="1"/>
          </p:cNvSpPr>
          <p:nvPr>
            <p:ph type="body" sz="quarter" idx="10" hasCustomPrompt="1"/>
          </p:nvPr>
        </p:nvSpPr>
        <p:spPr>
          <a:xfrm>
            <a:off x="1031875" y="1819192"/>
            <a:ext cx="8458200" cy="2228630"/>
          </a:xfrm>
        </p:spPr>
        <p:txBody>
          <a:bodyPr anchor="b">
            <a:normAutofit/>
          </a:bodyPr>
          <a:lstStyle>
            <a:lvl1pPr marL="0" indent="0">
              <a:buNone/>
              <a:defRPr sz="4400" b="1" i="0">
                <a:solidFill>
                  <a:srgbClr val="BA0C2F"/>
                </a:solidFill>
                <a:latin typeface="Arial" panose="020B0604020202020204" pitchFamily="34" charset="0"/>
                <a:cs typeface="Arial" panose="020B0604020202020204" pitchFamily="34" charset="0"/>
              </a:defRPr>
            </a:lvl1pPr>
          </a:lstStyle>
          <a:p>
            <a:pPr lvl="0"/>
            <a:r>
              <a:rPr lang="en-US" dirty="0"/>
              <a:t>Section Header</a:t>
            </a:r>
          </a:p>
        </p:txBody>
      </p:sp>
      <p:sp>
        <p:nvSpPr>
          <p:cNvPr id="15" name="Text Placeholder 14">
            <a:extLst>
              <a:ext uri="{FF2B5EF4-FFF2-40B4-BE49-F238E27FC236}">
                <a16:creationId xmlns:a16="http://schemas.microsoft.com/office/drawing/2014/main" id="{45E996FE-58B8-32DA-71DC-0771EA2C104B}"/>
              </a:ext>
            </a:extLst>
          </p:cNvPr>
          <p:cNvSpPr>
            <a:spLocks noGrp="1"/>
          </p:cNvSpPr>
          <p:nvPr>
            <p:ph type="body" sz="quarter" idx="11" hasCustomPrompt="1"/>
          </p:nvPr>
        </p:nvSpPr>
        <p:spPr>
          <a:xfrm>
            <a:off x="1031874" y="4303713"/>
            <a:ext cx="8458201" cy="874678"/>
          </a:xfrm>
        </p:spPr>
        <p:txBody>
          <a:bodyPr>
            <a:normAutofit/>
          </a:bodyPr>
          <a:lstStyle>
            <a:lvl1pPr marL="0" indent="0">
              <a:buNone/>
              <a:defRPr sz="2400" b="0" i="1">
                <a:latin typeface="Arial" panose="020B0604020202020204" pitchFamily="34" charset="0"/>
                <a:cs typeface="Arial" panose="020B0604020202020204" pitchFamily="34" charset="0"/>
              </a:defRPr>
            </a:lvl1pPr>
          </a:lstStyle>
          <a:p>
            <a:pPr lvl="0"/>
            <a:r>
              <a:rPr lang="en-US" dirty="0"/>
              <a:t>Subhead</a:t>
            </a:r>
          </a:p>
        </p:txBody>
      </p:sp>
      <p:sp>
        <p:nvSpPr>
          <p:cNvPr id="16" name="Slide Number Placeholder 5">
            <a:extLst>
              <a:ext uri="{FF2B5EF4-FFF2-40B4-BE49-F238E27FC236}">
                <a16:creationId xmlns:a16="http://schemas.microsoft.com/office/drawing/2014/main" id="{E68E4146-6E5E-3F79-9FA6-356324333119}"/>
              </a:ext>
            </a:extLst>
          </p:cNvPr>
          <p:cNvSpPr txBox="1">
            <a:spLocks/>
          </p:cNvSpPr>
          <p:nvPr userDrawn="1"/>
        </p:nvSpPr>
        <p:spPr>
          <a:xfrm>
            <a:off x="221698" y="6350309"/>
            <a:ext cx="562541" cy="3698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25A9C333-8DEA-A549-BB52-FB8135D4E171}" type="slidenum">
              <a:rPr lang="en-US" sz="1000" b="1" i="0" u="none">
                <a:solidFill>
                  <a:schemeClr val="bg1"/>
                </a:solidFill>
                <a:latin typeface="Arial" panose="020B0604020202020204" pitchFamily="34" charset="0"/>
                <a:ea typeface="Arial" charset="0"/>
                <a:cs typeface="Arial" panose="020B0604020202020204" pitchFamily="34" charset="0"/>
              </a:rPr>
              <a:pPr algn="l"/>
              <a:t>‹#›</a:t>
            </a:fld>
            <a:endParaRPr lang="en-US" sz="800" b="1" i="0" u="none" dirty="0">
              <a:solidFill>
                <a:schemeClr val="bg1"/>
              </a:solidFill>
              <a:latin typeface="Arial" panose="020B0604020202020204" pitchFamily="34" charset="0"/>
              <a:ea typeface="Arial" charset="0"/>
              <a:cs typeface="Arial" panose="020B0604020202020204" pitchFamily="34" charset="0"/>
            </a:endParaRPr>
          </a:p>
        </p:txBody>
      </p:sp>
      <p:sp>
        <p:nvSpPr>
          <p:cNvPr id="17" name="Text Placeholder 27">
            <a:extLst>
              <a:ext uri="{FF2B5EF4-FFF2-40B4-BE49-F238E27FC236}">
                <a16:creationId xmlns:a16="http://schemas.microsoft.com/office/drawing/2014/main" id="{7C67C65A-E75C-E730-9438-3E7FD1606153}"/>
              </a:ext>
            </a:extLst>
          </p:cNvPr>
          <p:cNvSpPr>
            <a:spLocks noGrp="1"/>
          </p:cNvSpPr>
          <p:nvPr>
            <p:ph type="body" sz="quarter" idx="12" hasCustomPrompt="1"/>
          </p:nvPr>
        </p:nvSpPr>
        <p:spPr>
          <a:xfrm>
            <a:off x="718923" y="6384666"/>
            <a:ext cx="4473575" cy="279400"/>
          </a:xfrm>
        </p:spPr>
        <p:txBody>
          <a:bodyPr>
            <a:noAutofit/>
          </a:bodyPr>
          <a:lstStyle>
            <a:lvl1pPr marL="0" indent="0">
              <a:buNone/>
              <a:defRPr sz="1400" b="1" i="0">
                <a:solidFill>
                  <a:schemeClr val="bg1"/>
                </a:solidFill>
                <a:latin typeface="Arial" panose="020B0604020202020204" pitchFamily="34" charset="0"/>
                <a:cs typeface="Arial" panose="020B0604020202020204" pitchFamily="34" charset="0"/>
              </a:defRPr>
            </a:lvl1pPr>
          </a:lstStyle>
          <a:p>
            <a:pPr lvl="0"/>
            <a:r>
              <a:rPr lang="en-US" dirty="0"/>
              <a:t>Click to add footer</a:t>
            </a:r>
          </a:p>
        </p:txBody>
      </p:sp>
    </p:spTree>
    <p:extLst>
      <p:ext uri="{BB962C8B-B14F-4D97-AF65-F5344CB8AC3E}">
        <p14:creationId xmlns:p14="http://schemas.microsoft.com/office/powerpoint/2010/main" val="2716194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97F5FE8-EEC7-67B2-23CA-6317A09EC1C3}"/>
              </a:ext>
            </a:extLst>
          </p:cNvPr>
          <p:cNvCxnSpPr/>
          <p:nvPr userDrawn="1"/>
        </p:nvCxnSpPr>
        <p:spPr>
          <a:xfrm>
            <a:off x="457200" y="0"/>
            <a:ext cx="0" cy="6858000"/>
          </a:xfrm>
          <a:prstGeom prst="line">
            <a:avLst/>
          </a:prstGeom>
          <a:ln w="19050">
            <a:solidFill>
              <a:srgbClr val="BA0C2F"/>
            </a:solidFill>
          </a:ln>
        </p:spPr>
        <p:style>
          <a:lnRef idx="1">
            <a:schemeClr val="accent1"/>
          </a:lnRef>
          <a:fillRef idx="0">
            <a:schemeClr val="accent1"/>
          </a:fillRef>
          <a:effectRef idx="0">
            <a:schemeClr val="accent1"/>
          </a:effectRef>
          <a:fontRef idx="minor">
            <a:schemeClr val="tx1"/>
          </a:fontRef>
        </p:style>
      </p:cxnSp>
      <p:pic>
        <p:nvPicPr>
          <p:cNvPr id="8" name="Picture 7" descr="A red rectangular object with black border&#10;&#10;Description automatically generated with low confidence">
            <a:extLst>
              <a:ext uri="{FF2B5EF4-FFF2-40B4-BE49-F238E27FC236}">
                <a16:creationId xmlns:a16="http://schemas.microsoft.com/office/drawing/2014/main" id="{67EBD65F-7A79-9652-F7C1-6641D58BB6E4}"/>
              </a:ext>
            </a:extLst>
          </p:cNvPr>
          <p:cNvPicPr>
            <a:picLocks noChangeAspect="1"/>
          </p:cNvPicPr>
          <p:nvPr userDrawn="1"/>
        </p:nvPicPr>
        <p:blipFill>
          <a:blip r:embed="rId2"/>
          <a:stretch>
            <a:fillRect/>
          </a:stretch>
        </p:blipFill>
        <p:spPr>
          <a:xfrm>
            <a:off x="351596" y="212863"/>
            <a:ext cx="211207" cy="306848"/>
          </a:xfrm>
          <a:prstGeom prst="rect">
            <a:avLst/>
          </a:prstGeom>
        </p:spPr>
      </p:pic>
      <p:sp>
        <p:nvSpPr>
          <p:cNvPr id="9" name="Rectangle 8">
            <a:extLst>
              <a:ext uri="{FF2B5EF4-FFF2-40B4-BE49-F238E27FC236}">
                <a16:creationId xmlns:a16="http://schemas.microsoft.com/office/drawing/2014/main" id="{44590B2B-7207-6B40-ABBA-4951494CE346}"/>
              </a:ext>
            </a:extLst>
          </p:cNvPr>
          <p:cNvSpPr/>
          <p:nvPr userDrawn="1"/>
        </p:nvSpPr>
        <p:spPr>
          <a:xfrm>
            <a:off x="0" y="6190735"/>
            <a:ext cx="12192000" cy="6672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B0CC98B-0236-D532-64F0-10F93006B782}"/>
              </a:ext>
            </a:extLst>
          </p:cNvPr>
          <p:cNvPicPr>
            <a:picLocks noChangeAspect="1"/>
          </p:cNvPicPr>
          <p:nvPr userDrawn="1"/>
        </p:nvPicPr>
        <p:blipFill>
          <a:blip r:embed="rId3"/>
          <a:stretch>
            <a:fillRect/>
          </a:stretch>
        </p:blipFill>
        <p:spPr>
          <a:xfrm>
            <a:off x="7980405" y="6298064"/>
            <a:ext cx="3989897" cy="452606"/>
          </a:xfrm>
          <a:prstGeom prst="rect">
            <a:avLst/>
          </a:prstGeom>
        </p:spPr>
      </p:pic>
      <p:sp>
        <p:nvSpPr>
          <p:cNvPr id="11" name="Text Placeholder 18">
            <a:extLst>
              <a:ext uri="{FF2B5EF4-FFF2-40B4-BE49-F238E27FC236}">
                <a16:creationId xmlns:a16="http://schemas.microsoft.com/office/drawing/2014/main" id="{7F54ED46-1EA9-A562-A3EA-59063A471965}"/>
              </a:ext>
            </a:extLst>
          </p:cNvPr>
          <p:cNvSpPr>
            <a:spLocks noGrp="1"/>
          </p:cNvSpPr>
          <p:nvPr>
            <p:ph type="body" sz="quarter" idx="14" hasCustomPrompt="1"/>
          </p:nvPr>
        </p:nvSpPr>
        <p:spPr>
          <a:xfrm>
            <a:off x="646046" y="342521"/>
            <a:ext cx="11099864" cy="801687"/>
          </a:xfrm>
        </p:spPr>
        <p:txBody>
          <a:bodyPr anchor="b">
            <a:normAutofit/>
          </a:bodyPr>
          <a:lstStyle>
            <a:lvl1pPr marL="0" indent="0">
              <a:buNone/>
              <a:defRPr sz="4000" b="1" i="0">
                <a:solidFill>
                  <a:srgbClr val="BA0C2F"/>
                </a:solidFill>
                <a:latin typeface="Arial" panose="020B0604020202020204" pitchFamily="34" charset="0"/>
                <a:cs typeface="Arial" panose="020B0604020202020204" pitchFamily="34" charset="0"/>
              </a:defRPr>
            </a:lvl1pPr>
          </a:lstStyle>
          <a:p>
            <a:pPr lvl="0"/>
            <a:r>
              <a:rPr lang="en-US" dirty="0"/>
              <a:t>Click to add text</a:t>
            </a:r>
          </a:p>
        </p:txBody>
      </p:sp>
      <p:sp>
        <p:nvSpPr>
          <p:cNvPr id="13" name="Text Placeholder 12">
            <a:extLst>
              <a:ext uri="{FF2B5EF4-FFF2-40B4-BE49-F238E27FC236}">
                <a16:creationId xmlns:a16="http://schemas.microsoft.com/office/drawing/2014/main" id="{AFEFA7AA-E5D0-B3D1-56EA-52FE09A4CA2D}"/>
              </a:ext>
            </a:extLst>
          </p:cNvPr>
          <p:cNvSpPr>
            <a:spLocks noGrp="1"/>
          </p:cNvSpPr>
          <p:nvPr>
            <p:ph type="body" sz="quarter" idx="15" hasCustomPrompt="1"/>
          </p:nvPr>
        </p:nvSpPr>
        <p:spPr>
          <a:xfrm>
            <a:off x="646046" y="1379538"/>
            <a:ext cx="11099867" cy="4435475"/>
          </a:xfrm>
        </p:spPr>
        <p:txBody>
          <a:bodyPr>
            <a:normAutofit/>
          </a:bodyPr>
          <a:lstStyle>
            <a:lvl1pPr marL="0" indent="0">
              <a:buNone/>
              <a:defRPr sz="2400" b="0" i="0">
                <a:latin typeface="Arial" panose="020B0604020202020204" pitchFamily="34" charset="0"/>
                <a:cs typeface="Arial" panose="020B0604020202020204" pitchFamily="34" charset="0"/>
              </a:defRPr>
            </a:lvl1pPr>
          </a:lstStyle>
          <a:p>
            <a:pPr lvl="0"/>
            <a:r>
              <a:rPr lang="en-US" dirty="0"/>
              <a:t>Click to add text</a:t>
            </a:r>
          </a:p>
        </p:txBody>
      </p:sp>
      <p:sp>
        <p:nvSpPr>
          <p:cNvPr id="14" name="Slide Number Placeholder 5">
            <a:extLst>
              <a:ext uri="{FF2B5EF4-FFF2-40B4-BE49-F238E27FC236}">
                <a16:creationId xmlns:a16="http://schemas.microsoft.com/office/drawing/2014/main" id="{DAB81FB0-4D6C-66BC-FF46-EDCBF71079F1}"/>
              </a:ext>
            </a:extLst>
          </p:cNvPr>
          <p:cNvSpPr txBox="1">
            <a:spLocks/>
          </p:cNvSpPr>
          <p:nvPr userDrawn="1"/>
        </p:nvSpPr>
        <p:spPr>
          <a:xfrm>
            <a:off x="221698" y="6350309"/>
            <a:ext cx="562541" cy="3698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25A9C333-8DEA-A549-BB52-FB8135D4E171}" type="slidenum">
              <a:rPr lang="en-US" sz="1000" b="1" i="0" u="none">
                <a:solidFill>
                  <a:schemeClr val="bg1"/>
                </a:solidFill>
                <a:latin typeface="Arial" panose="020B0604020202020204" pitchFamily="34" charset="0"/>
                <a:ea typeface="Arial" charset="0"/>
                <a:cs typeface="Arial" panose="020B0604020202020204" pitchFamily="34" charset="0"/>
              </a:rPr>
              <a:pPr algn="l"/>
              <a:t>‹#›</a:t>
            </a:fld>
            <a:endParaRPr lang="en-US" sz="800" b="1" i="0" u="none" dirty="0">
              <a:solidFill>
                <a:schemeClr val="bg1"/>
              </a:solidFill>
              <a:latin typeface="Arial" panose="020B0604020202020204" pitchFamily="34" charset="0"/>
              <a:ea typeface="Arial" charset="0"/>
              <a:cs typeface="Arial" panose="020B0604020202020204" pitchFamily="34" charset="0"/>
            </a:endParaRPr>
          </a:p>
        </p:txBody>
      </p:sp>
      <p:sp>
        <p:nvSpPr>
          <p:cNvPr id="15" name="Text Placeholder 27">
            <a:extLst>
              <a:ext uri="{FF2B5EF4-FFF2-40B4-BE49-F238E27FC236}">
                <a16:creationId xmlns:a16="http://schemas.microsoft.com/office/drawing/2014/main" id="{9C7B3A80-3F7A-CC1E-A5F0-B575EC4536CA}"/>
              </a:ext>
            </a:extLst>
          </p:cNvPr>
          <p:cNvSpPr>
            <a:spLocks noGrp="1"/>
          </p:cNvSpPr>
          <p:nvPr>
            <p:ph type="body" sz="quarter" idx="12" hasCustomPrompt="1"/>
          </p:nvPr>
        </p:nvSpPr>
        <p:spPr>
          <a:xfrm>
            <a:off x="718923" y="6384666"/>
            <a:ext cx="4473575" cy="279400"/>
          </a:xfrm>
        </p:spPr>
        <p:txBody>
          <a:bodyPr>
            <a:noAutofit/>
          </a:bodyPr>
          <a:lstStyle>
            <a:lvl1pPr marL="0" indent="0">
              <a:buNone/>
              <a:defRPr sz="1400" b="1" i="0">
                <a:solidFill>
                  <a:schemeClr val="bg1"/>
                </a:solidFill>
                <a:latin typeface="Arial" panose="020B0604020202020204" pitchFamily="34" charset="0"/>
                <a:cs typeface="Arial" panose="020B0604020202020204" pitchFamily="34" charset="0"/>
              </a:defRPr>
            </a:lvl1pPr>
          </a:lstStyle>
          <a:p>
            <a:pPr lvl="0"/>
            <a:r>
              <a:rPr lang="en-US" dirty="0"/>
              <a:t>Click to add footer</a:t>
            </a:r>
          </a:p>
        </p:txBody>
      </p:sp>
    </p:spTree>
    <p:extLst>
      <p:ext uri="{BB962C8B-B14F-4D97-AF65-F5344CB8AC3E}">
        <p14:creationId xmlns:p14="http://schemas.microsoft.com/office/powerpoint/2010/main" val="2491138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raph or Chart">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9094896-F84A-A245-33D5-8B2EFA04E4FE}"/>
              </a:ext>
            </a:extLst>
          </p:cNvPr>
          <p:cNvCxnSpPr/>
          <p:nvPr userDrawn="1"/>
        </p:nvCxnSpPr>
        <p:spPr>
          <a:xfrm>
            <a:off x="457200" y="0"/>
            <a:ext cx="0" cy="6858000"/>
          </a:xfrm>
          <a:prstGeom prst="line">
            <a:avLst/>
          </a:prstGeom>
          <a:ln w="19050">
            <a:solidFill>
              <a:srgbClr val="BA0C2F"/>
            </a:solidFill>
          </a:ln>
        </p:spPr>
        <p:style>
          <a:lnRef idx="1">
            <a:schemeClr val="accent1"/>
          </a:lnRef>
          <a:fillRef idx="0">
            <a:schemeClr val="accent1"/>
          </a:fillRef>
          <a:effectRef idx="0">
            <a:schemeClr val="accent1"/>
          </a:effectRef>
          <a:fontRef idx="minor">
            <a:schemeClr val="tx1"/>
          </a:fontRef>
        </p:style>
      </p:cxnSp>
      <p:pic>
        <p:nvPicPr>
          <p:cNvPr id="15" name="Picture 14" descr="A red rectangular object with black border&#10;&#10;Description automatically generated with low confidence">
            <a:extLst>
              <a:ext uri="{FF2B5EF4-FFF2-40B4-BE49-F238E27FC236}">
                <a16:creationId xmlns:a16="http://schemas.microsoft.com/office/drawing/2014/main" id="{92A95711-FC83-602E-DB41-B0CD034A5ECF}"/>
              </a:ext>
            </a:extLst>
          </p:cNvPr>
          <p:cNvPicPr>
            <a:picLocks noChangeAspect="1"/>
          </p:cNvPicPr>
          <p:nvPr userDrawn="1"/>
        </p:nvPicPr>
        <p:blipFill>
          <a:blip r:embed="rId2"/>
          <a:stretch>
            <a:fillRect/>
          </a:stretch>
        </p:blipFill>
        <p:spPr>
          <a:xfrm>
            <a:off x="351596" y="212863"/>
            <a:ext cx="211207" cy="306848"/>
          </a:xfrm>
          <a:prstGeom prst="rect">
            <a:avLst/>
          </a:prstGeom>
        </p:spPr>
      </p:pic>
      <p:sp>
        <p:nvSpPr>
          <p:cNvPr id="18" name="Rectangle 17">
            <a:extLst>
              <a:ext uri="{FF2B5EF4-FFF2-40B4-BE49-F238E27FC236}">
                <a16:creationId xmlns:a16="http://schemas.microsoft.com/office/drawing/2014/main" id="{F5ED3A40-26C9-84BE-1854-8D303DE27E96}"/>
              </a:ext>
            </a:extLst>
          </p:cNvPr>
          <p:cNvSpPr/>
          <p:nvPr userDrawn="1"/>
        </p:nvSpPr>
        <p:spPr>
          <a:xfrm>
            <a:off x="0" y="6190735"/>
            <a:ext cx="12192000" cy="6672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137D79E-0228-D54D-3B47-5FF03FFA5A1B}"/>
              </a:ext>
            </a:extLst>
          </p:cNvPr>
          <p:cNvPicPr>
            <a:picLocks noChangeAspect="1"/>
          </p:cNvPicPr>
          <p:nvPr userDrawn="1"/>
        </p:nvPicPr>
        <p:blipFill>
          <a:blip r:embed="rId3"/>
          <a:stretch>
            <a:fillRect/>
          </a:stretch>
        </p:blipFill>
        <p:spPr>
          <a:xfrm>
            <a:off x="7980405" y="6298064"/>
            <a:ext cx="3989897" cy="452606"/>
          </a:xfrm>
          <a:prstGeom prst="rect">
            <a:avLst/>
          </a:prstGeom>
        </p:spPr>
      </p:pic>
      <p:sp>
        <p:nvSpPr>
          <p:cNvPr id="23" name="Text Placeholder 22">
            <a:extLst>
              <a:ext uri="{FF2B5EF4-FFF2-40B4-BE49-F238E27FC236}">
                <a16:creationId xmlns:a16="http://schemas.microsoft.com/office/drawing/2014/main" id="{A3DD11AC-2901-300E-15EB-27594AB89C38}"/>
              </a:ext>
            </a:extLst>
          </p:cNvPr>
          <p:cNvSpPr>
            <a:spLocks noGrp="1"/>
          </p:cNvSpPr>
          <p:nvPr>
            <p:ph type="body" sz="quarter" idx="10" hasCustomPrompt="1"/>
          </p:nvPr>
        </p:nvSpPr>
        <p:spPr>
          <a:xfrm>
            <a:off x="754063" y="828675"/>
            <a:ext cx="3014662" cy="4883150"/>
          </a:xfrm>
        </p:spPr>
        <p:txBody>
          <a:bodyPr anchor="b">
            <a:normAutofit/>
          </a:bodyPr>
          <a:lstStyle>
            <a:lvl1pPr marL="0" indent="0" algn="r">
              <a:buNone/>
              <a:defRPr sz="2000"/>
            </a:lvl1pPr>
          </a:lstStyle>
          <a:p>
            <a:pPr lvl="0"/>
            <a:r>
              <a:rPr lang="en-US" dirty="0"/>
              <a:t>Click to add caption</a:t>
            </a:r>
          </a:p>
        </p:txBody>
      </p:sp>
      <p:sp>
        <p:nvSpPr>
          <p:cNvPr id="24" name="Picture Placeholder 16">
            <a:extLst>
              <a:ext uri="{FF2B5EF4-FFF2-40B4-BE49-F238E27FC236}">
                <a16:creationId xmlns:a16="http://schemas.microsoft.com/office/drawing/2014/main" id="{EA45F593-A06F-6F57-7361-2F298A6716AE}"/>
              </a:ext>
            </a:extLst>
          </p:cNvPr>
          <p:cNvSpPr>
            <a:spLocks noGrp="1"/>
          </p:cNvSpPr>
          <p:nvPr>
            <p:ph type="pic" sz="quarter" idx="18" hasCustomPrompt="1"/>
          </p:nvPr>
        </p:nvSpPr>
        <p:spPr>
          <a:xfrm>
            <a:off x="3962399" y="519711"/>
            <a:ext cx="7772399" cy="5191664"/>
          </a:xfrm>
        </p:spPr>
        <p:txBody>
          <a:bodyPr>
            <a:normAutofit/>
          </a:bodyPr>
          <a:lstStyle>
            <a:lvl1pP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and select an image of graph or chart. Use the CROP tool under the PICTURE FORMAT tab to adjust.</a:t>
            </a:r>
          </a:p>
          <a:p>
            <a:endParaRPr lang="en-US" dirty="0"/>
          </a:p>
        </p:txBody>
      </p:sp>
      <p:sp>
        <p:nvSpPr>
          <p:cNvPr id="25" name="Slide Number Placeholder 5">
            <a:extLst>
              <a:ext uri="{FF2B5EF4-FFF2-40B4-BE49-F238E27FC236}">
                <a16:creationId xmlns:a16="http://schemas.microsoft.com/office/drawing/2014/main" id="{D198D2DB-0C08-401C-39FF-FA342B3289FE}"/>
              </a:ext>
            </a:extLst>
          </p:cNvPr>
          <p:cNvSpPr txBox="1">
            <a:spLocks/>
          </p:cNvSpPr>
          <p:nvPr userDrawn="1"/>
        </p:nvSpPr>
        <p:spPr>
          <a:xfrm>
            <a:off x="221698" y="6350309"/>
            <a:ext cx="562541" cy="3698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25A9C333-8DEA-A549-BB52-FB8135D4E171}" type="slidenum">
              <a:rPr lang="en-US" sz="1000" b="1" i="0" u="none">
                <a:solidFill>
                  <a:schemeClr val="bg1"/>
                </a:solidFill>
                <a:latin typeface="Arial" panose="020B0604020202020204" pitchFamily="34" charset="0"/>
                <a:ea typeface="Arial" charset="0"/>
                <a:cs typeface="Arial" panose="020B0604020202020204" pitchFamily="34" charset="0"/>
              </a:rPr>
              <a:pPr algn="l"/>
              <a:t>‹#›</a:t>
            </a:fld>
            <a:endParaRPr lang="en-US" sz="800" b="1" i="0" u="none" dirty="0">
              <a:solidFill>
                <a:schemeClr val="bg1"/>
              </a:solidFill>
              <a:latin typeface="Arial" panose="020B0604020202020204" pitchFamily="34" charset="0"/>
              <a:ea typeface="Arial" charset="0"/>
              <a:cs typeface="Arial" panose="020B0604020202020204" pitchFamily="34" charset="0"/>
            </a:endParaRPr>
          </a:p>
        </p:txBody>
      </p:sp>
      <p:sp>
        <p:nvSpPr>
          <p:cNvPr id="26" name="Text Placeholder 27">
            <a:extLst>
              <a:ext uri="{FF2B5EF4-FFF2-40B4-BE49-F238E27FC236}">
                <a16:creationId xmlns:a16="http://schemas.microsoft.com/office/drawing/2014/main" id="{845BD108-EDC7-A50E-8F3F-F5E303F4965B}"/>
              </a:ext>
            </a:extLst>
          </p:cNvPr>
          <p:cNvSpPr>
            <a:spLocks noGrp="1"/>
          </p:cNvSpPr>
          <p:nvPr>
            <p:ph type="body" sz="quarter" idx="12" hasCustomPrompt="1"/>
          </p:nvPr>
        </p:nvSpPr>
        <p:spPr>
          <a:xfrm>
            <a:off x="718923" y="6384666"/>
            <a:ext cx="4473575" cy="279400"/>
          </a:xfrm>
        </p:spPr>
        <p:txBody>
          <a:bodyPr>
            <a:noAutofit/>
          </a:bodyPr>
          <a:lstStyle>
            <a:lvl1pPr marL="0" indent="0">
              <a:buNone/>
              <a:defRPr sz="1400" b="1" i="0">
                <a:solidFill>
                  <a:schemeClr val="bg1"/>
                </a:solidFill>
                <a:latin typeface="Arial" panose="020B0604020202020204" pitchFamily="34" charset="0"/>
                <a:cs typeface="Arial" panose="020B0604020202020204" pitchFamily="34" charset="0"/>
              </a:defRPr>
            </a:lvl1pPr>
          </a:lstStyle>
          <a:p>
            <a:pPr lvl="0"/>
            <a:r>
              <a:rPr lang="en-US" dirty="0"/>
              <a:t>Click to add footer</a:t>
            </a:r>
          </a:p>
        </p:txBody>
      </p:sp>
    </p:spTree>
    <p:extLst>
      <p:ext uri="{BB962C8B-B14F-4D97-AF65-F5344CB8AC3E}">
        <p14:creationId xmlns:p14="http://schemas.microsoft.com/office/powerpoint/2010/main" val="4113676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A5718A4-E599-D815-74F0-767BD1ED8CCC}"/>
              </a:ext>
            </a:extLst>
          </p:cNvPr>
          <p:cNvCxnSpPr>
            <a:cxnSpLocks/>
          </p:cNvCxnSpPr>
          <p:nvPr userDrawn="1"/>
        </p:nvCxnSpPr>
        <p:spPr>
          <a:xfrm>
            <a:off x="0" y="5710058"/>
            <a:ext cx="12221817" cy="0"/>
          </a:xfrm>
          <a:prstGeom prst="line">
            <a:avLst/>
          </a:prstGeom>
          <a:ln w="19050">
            <a:solidFill>
              <a:srgbClr val="BA0C2F"/>
            </a:solidFill>
          </a:ln>
        </p:spPr>
        <p:style>
          <a:lnRef idx="1">
            <a:schemeClr val="accent1"/>
          </a:lnRef>
          <a:fillRef idx="0">
            <a:schemeClr val="accent1"/>
          </a:fillRef>
          <a:effectRef idx="0">
            <a:schemeClr val="accent1"/>
          </a:effectRef>
          <a:fontRef idx="minor">
            <a:schemeClr val="tx1"/>
          </a:fontRef>
        </p:style>
      </p:cxnSp>
      <p:pic>
        <p:nvPicPr>
          <p:cNvPr id="8" name="Picture 7" descr="A red rectangular object with black border&#10;&#10;Description automatically generated with low confidence">
            <a:extLst>
              <a:ext uri="{FF2B5EF4-FFF2-40B4-BE49-F238E27FC236}">
                <a16:creationId xmlns:a16="http://schemas.microsoft.com/office/drawing/2014/main" id="{62FD5E8E-D0EB-C069-B7AB-76D94552635E}"/>
              </a:ext>
            </a:extLst>
          </p:cNvPr>
          <p:cNvPicPr>
            <a:picLocks noChangeAspect="1"/>
          </p:cNvPicPr>
          <p:nvPr userDrawn="1"/>
        </p:nvPicPr>
        <p:blipFill>
          <a:blip r:embed="rId2"/>
          <a:stretch>
            <a:fillRect/>
          </a:stretch>
        </p:blipFill>
        <p:spPr>
          <a:xfrm>
            <a:off x="5990396" y="5580080"/>
            <a:ext cx="211207" cy="306848"/>
          </a:xfrm>
          <a:prstGeom prst="rect">
            <a:avLst/>
          </a:prstGeom>
        </p:spPr>
      </p:pic>
      <p:sp>
        <p:nvSpPr>
          <p:cNvPr id="9" name="Rectangle 8">
            <a:extLst>
              <a:ext uri="{FF2B5EF4-FFF2-40B4-BE49-F238E27FC236}">
                <a16:creationId xmlns:a16="http://schemas.microsoft.com/office/drawing/2014/main" id="{80934C33-339B-FA4C-0322-2585B8E4F032}"/>
              </a:ext>
            </a:extLst>
          </p:cNvPr>
          <p:cNvSpPr/>
          <p:nvPr userDrawn="1"/>
        </p:nvSpPr>
        <p:spPr>
          <a:xfrm>
            <a:off x="0" y="6190735"/>
            <a:ext cx="12192000" cy="6672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3CFEDB1-ABFF-3272-0485-4423EE019D02}"/>
              </a:ext>
            </a:extLst>
          </p:cNvPr>
          <p:cNvPicPr>
            <a:picLocks noChangeAspect="1"/>
          </p:cNvPicPr>
          <p:nvPr userDrawn="1"/>
        </p:nvPicPr>
        <p:blipFill>
          <a:blip r:embed="rId3"/>
          <a:stretch>
            <a:fillRect/>
          </a:stretch>
        </p:blipFill>
        <p:spPr>
          <a:xfrm>
            <a:off x="7980405" y="6298064"/>
            <a:ext cx="3989897" cy="452606"/>
          </a:xfrm>
          <a:prstGeom prst="rect">
            <a:avLst/>
          </a:prstGeom>
        </p:spPr>
      </p:pic>
      <p:sp>
        <p:nvSpPr>
          <p:cNvPr id="14" name="Text Placeholder 11">
            <a:extLst>
              <a:ext uri="{FF2B5EF4-FFF2-40B4-BE49-F238E27FC236}">
                <a16:creationId xmlns:a16="http://schemas.microsoft.com/office/drawing/2014/main" id="{24A052B7-34F6-0E8E-4174-7F657AFB40A8}"/>
              </a:ext>
            </a:extLst>
          </p:cNvPr>
          <p:cNvSpPr>
            <a:spLocks noGrp="1"/>
          </p:cNvSpPr>
          <p:nvPr>
            <p:ph type="body" sz="quarter" idx="10" hasCustomPrompt="1"/>
          </p:nvPr>
        </p:nvSpPr>
        <p:spPr>
          <a:xfrm>
            <a:off x="1185863" y="2027238"/>
            <a:ext cx="9985375" cy="801144"/>
          </a:xfrm>
        </p:spPr>
        <p:txBody>
          <a:bodyPr>
            <a:normAutofit/>
          </a:bodyPr>
          <a:lstStyle>
            <a:lvl1pPr marL="0" indent="0" algn="ctr">
              <a:buNone/>
              <a:defRPr sz="4800" b="1" i="0">
                <a:solidFill>
                  <a:srgbClr val="BA0C2F"/>
                </a:solidFill>
                <a:latin typeface="Arial" panose="020B0604020202020204" pitchFamily="34" charset="0"/>
                <a:cs typeface="Arial" panose="020B0604020202020204" pitchFamily="34" charset="0"/>
              </a:defRPr>
            </a:lvl1pPr>
          </a:lstStyle>
          <a:p>
            <a:pPr lvl="0"/>
            <a:r>
              <a:rPr lang="en-US" dirty="0"/>
              <a:t>Thank you!</a:t>
            </a:r>
          </a:p>
        </p:txBody>
      </p:sp>
      <p:sp>
        <p:nvSpPr>
          <p:cNvPr id="15" name="Text Placeholder 11">
            <a:extLst>
              <a:ext uri="{FF2B5EF4-FFF2-40B4-BE49-F238E27FC236}">
                <a16:creationId xmlns:a16="http://schemas.microsoft.com/office/drawing/2014/main" id="{8211544B-30DA-8F73-8E8C-ECDD18F24D1C}"/>
              </a:ext>
            </a:extLst>
          </p:cNvPr>
          <p:cNvSpPr>
            <a:spLocks noGrp="1"/>
          </p:cNvSpPr>
          <p:nvPr>
            <p:ph type="body" sz="quarter" idx="11" hasCustomPrompt="1"/>
          </p:nvPr>
        </p:nvSpPr>
        <p:spPr>
          <a:xfrm>
            <a:off x="1185862" y="2909006"/>
            <a:ext cx="9985375" cy="507605"/>
          </a:xfrm>
        </p:spPr>
        <p:txBody>
          <a:bodyPr>
            <a:noAutofit/>
          </a:bodyPr>
          <a:lstStyle>
            <a:lvl1pPr marL="0" indent="0" algn="ctr">
              <a:buNone/>
              <a:defRPr sz="2400" b="0" i="1">
                <a:solidFill>
                  <a:schemeClr val="tx1"/>
                </a:solidFill>
                <a:latin typeface="Arial" panose="020B0604020202020204" pitchFamily="34" charset="0"/>
                <a:cs typeface="Arial" panose="020B0604020202020204" pitchFamily="34" charset="0"/>
              </a:defRPr>
            </a:lvl1pPr>
          </a:lstStyle>
          <a:p>
            <a:pPr lvl="0"/>
            <a:r>
              <a:rPr lang="en-US" dirty="0"/>
              <a:t>Questions? Or add contact info</a:t>
            </a:r>
          </a:p>
        </p:txBody>
      </p:sp>
      <p:sp>
        <p:nvSpPr>
          <p:cNvPr id="16" name="Slide Number Placeholder 5">
            <a:extLst>
              <a:ext uri="{FF2B5EF4-FFF2-40B4-BE49-F238E27FC236}">
                <a16:creationId xmlns:a16="http://schemas.microsoft.com/office/drawing/2014/main" id="{77A08BA1-274E-91EC-AFF3-0DC536EC14B7}"/>
              </a:ext>
            </a:extLst>
          </p:cNvPr>
          <p:cNvSpPr txBox="1">
            <a:spLocks/>
          </p:cNvSpPr>
          <p:nvPr userDrawn="1"/>
        </p:nvSpPr>
        <p:spPr>
          <a:xfrm>
            <a:off x="221698" y="6350309"/>
            <a:ext cx="562541" cy="3698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25A9C333-8DEA-A549-BB52-FB8135D4E171}" type="slidenum">
              <a:rPr lang="en-US" sz="1000" b="1" i="0" u="none">
                <a:solidFill>
                  <a:schemeClr val="bg1"/>
                </a:solidFill>
                <a:latin typeface="Arial" panose="020B0604020202020204" pitchFamily="34" charset="0"/>
                <a:ea typeface="Arial" charset="0"/>
                <a:cs typeface="Arial" panose="020B0604020202020204" pitchFamily="34" charset="0"/>
              </a:rPr>
              <a:pPr algn="l"/>
              <a:t>‹#›</a:t>
            </a:fld>
            <a:endParaRPr lang="en-US" sz="800" b="1" i="0" u="none" dirty="0">
              <a:solidFill>
                <a:schemeClr val="bg1"/>
              </a:solidFill>
              <a:latin typeface="Arial" panose="020B0604020202020204" pitchFamily="34" charset="0"/>
              <a:ea typeface="Arial" charset="0"/>
              <a:cs typeface="Arial" panose="020B0604020202020204" pitchFamily="34" charset="0"/>
            </a:endParaRPr>
          </a:p>
        </p:txBody>
      </p:sp>
      <p:sp>
        <p:nvSpPr>
          <p:cNvPr id="17" name="Text Placeholder 27">
            <a:extLst>
              <a:ext uri="{FF2B5EF4-FFF2-40B4-BE49-F238E27FC236}">
                <a16:creationId xmlns:a16="http://schemas.microsoft.com/office/drawing/2014/main" id="{19D40ADC-3252-1D58-6535-8596EB3F13F4}"/>
              </a:ext>
            </a:extLst>
          </p:cNvPr>
          <p:cNvSpPr>
            <a:spLocks noGrp="1"/>
          </p:cNvSpPr>
          <p:nvPr>
            <p:ph type="body" sz="quarter" idx="12" hasCustomPrompt="1"/>
          </p:nvPr>
        </p:nvSpPr>
        <p:spPr>
          <a:xfrm>
            <a:off x="718923" y="6384666"/>
            <a:ext cx="4473575" cy="279400"/>
          </a:xfrm>
        </p:spPr>
        <p:txBody>
          <a:bodyPr>
            <a:noAutofit/>
          </a:bodyPr>
          <a:lstStyle>
            <a:lvl1pPr marL="0" indent="0">
              <a:buNone/>
              <a:defRPr sz="1400" b="1" i="0">
                <a:solidFill>
                  <a:schemeClr val="bg1"/>
                </a:solidFill>
                <a:latin typeface="Arial" panose="020B0604020202020204" pitchFamily="34" charset="0"/>
                <a:cs typeface="Arial" panose="020B0604020202020204" pitchFamily="34" charset="0"/>
              </a:defRPr>
            </a:lvl1pPr>
          </a:lstStyle>
          <a:p>
            <a:pPr lvl="0"/>
            <a:r>
              <a:rPr lang="en-US" dirty="0"/>
              <a:t>Click to add footer</a:t>
            </a:r>
          </a:p>
        </p:txBody>
      </p:sp>
    </p:spTree>
    <p:extLst>
      <p:ext uri="{BB962C8B-B14F-4D97-AF65-F5344CB8AC3E}">
        <p14:creationId xmlns:p14="http://schemas.microsoft.com/office/powerpoint/2010/main" val="2965813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BCE4-D044-413C-9D37-BE9F72762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D73E7A-0CEA-CDC3-9DC1-BA501240BF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0B01A-51AA-56BE-E6C7-EA2B8250B2BE}"/>
              </a:ext>
            </a:extLst>
          </p:cNvPr>
          <p:cNvSpPr>
            <a:spLocks noGrp="1"/>
          </p:cNvSpPr>
          <p:nvPr>
            <p:ph type="dt" sz="half" idx="10"/>
          </p:nvPr>
        </p:nvSpPr>
        <p:spPr/>
        <p:txBody>
          <a:bodyPr/>
          <a:lstStyle/>
          <a:p>
            <a:fld id="{FA6E9DA5-7558-4939-B503-08E35A22E215}" type="datetimeFigureOut">
              <a:rPr lang="en-US" smtClean="0"/>
              <a:t>6/5/2025</a:t>
            </a:fld>
            <a:endParaRPr lang="en-US"/>
          </a:p>
        </p:txBody>
      </p:sp>
      <p:sp>
        <p:nvSpPr>
          <p:cNvPr id="5" name="Footer Placeholder 4">
            <a:extLst>
              <a:ext uri="{FF2B5EF4-FFF2-40B4-BE49-F238E27FC236}">
                <a16:creationId xmlns:a16="http://schemas.microsoft.com/office/drawing/2014/main" id="{2756E752-6C57-9577-E8F5-07CAE0F98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99196-0D3C-0AB8-66DF-30E6C1FBF447}"/>
              </a:ext>
            </a:extLst>
          </p:cNvPr>
          <p:cNvSpPr>
            <a:spLocks noGrp="1"/>
          </p:cNvSpPr>
          <p:nvPr>
            <p:ph type="sldNum" sz="quarter" idx="12"/>
          </p:nvPr>
        </p:nvSpPr>
        <p:spPr/>
        <p:txBody>
          <a:bodyPr/>
          <a:lstStyle/>
          <a:p>
            <a:fld id="{4016CB69-E60D-4689-8429-69E015B1B021}" type="slidenum">
              <a:rPr lang="en-US" smtClean="0"/>
              <a:t>‹#›</a:t>
            </a:fld>
            <a:endParaRPr lang="en-US"/>
          </a:p>
        </p:txBody>
      </p:sp>
    </p:spTree>
    <p:extLst>
      <p:ext uri="{BB962C8B-B14F-4D97-AF65-F5344CB8AC3E}">
        <p14:creationId xmlns:p14="http://schemas.microsoft.com/office/powerpoint/2010/main" val="217347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C995-B18C-3E58-3AED-014D7B6000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956D54-C9B1-0EAD-F3F7-00906B1FF5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E88D04-107C-8C78-4856-223D05F4DC9F}"/>
              </a:ext>
            </a:extLst>
          </p:cNvPr>
          <p:cNvSpPr>
            <a:spLocks noGrp="1"/>
          </p:cNvSpPr>
          <p:nvPr>
            <p:ph type="dt" sz="half" idx="10"/>
          </p:nvPr>
        </p:nvSpPr>
        <p:spPr/>
        <p:txBody>
          <a:bodyPr/>
          <a:lstStyle/>
          <a:p>
            <a:fld id="{FA6E9DA5-7558-4939-B503-08E35A22E215}" type="datetimeFigureOut">
              <a:rPr lang="en-US" smtClean="0"/>
              <a:t>6/5/2025</a:t>
            </a:fld>
            <a:endParaRPr lang="en-US"/>
          </a:p>
        </p:txBody>
      </p:sp>
      <p:sp>
        <p:nvSpPr>
          <p:cNvPr id="5" name="Footer Placeholder 4">
            <a:extLst>
              <a:ext uri="{FF2B5EF4-FFF2-40B4-BE49-F238E27FC236}">
                <a16:creationId xmlns:a16="http://schemas.microsoft.com/office/drawing/2014/main" id="{C29F373E-1BA1-6C29-DC36-37C94BD864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4B30B-C306-DC24-4581-C00D366D80C8}"/>
              </a:ext>
            </a:extLst>
          </p:cNvPr>
          <p:cNvSpPr>
            <a:spLocks noGrp="1"/>
          </p:cNvSpPr>
          <p:nvPr>
            <p:ph type="sldNum" sz="quarter" idx="12"/>
          </p:nvPr>
        </p:nvSpPr>
        <p:spPr/>
        <p:txBody>
          <a:bodyPr/>
          <a:lstStyle/>
          <a:p>
            <a:fld id="{4016CB69-E60D-4689-8429-69E015B1B021}" type="slidenum">
              <a:rPr lang="en-US" smtClean="0"/>
              <a:t>‹#›</a:t>
            </a:fld>
            <a:endParaRPr lang="en-US"/>
          </a:p>
        </p:txBody>
      </p:sp>
    </p:spTree>
    <p:extLst>
      <p:ext uri="{BB962C8B-B14F-4D97-AF65-F5344CB8AC3E}">
        <p14:creationId xmlns:p14="http://schemas.microsoft.com/office/powerpoint/2010/main" val="341252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4FDC-E076-908B-92D6-F6968D4BD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F4F848-FF16-D367-CE52-48581CE879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0DD0F1-C1CB-A6F6-A6E8-2BA66BCC73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5C938-42FF-B64E-74A6-46E9EFC39942}"/>
              </a:ext>
            </a:extLst>
          </p:cNvPr>
          <p:cNvSpPr>
            <a:spLocks noGrp="1"/>
          </p:cNvSpPr>
          <p:nvPr>
            <p:ph type="dt" sz="half" idx="10"/>
          </p:nvPr>
        </p:nvSpPr>
        <p:spPr/>
        <p:txBody>
          <a:bodyPr/>
          <a:lstStyle/>
          <a:p>
            <a:fld id="{FA6E9DA5-7558-4939-B503-08E35A22E215}" type="datetimeFigureOut">
              <a:rPr lang="en-US" smtClean="0"/>
              <a:t>6/5/2025</a:t>
            </a:fld>
            <a:endParaRPr lang="en-US"/>
          </a:p>
        </p:txBody>
      </p:sp>
      <p:sp>
        <p:nvSpPr>
          <p:cNvPr id="6" name="Footer Placeholder 5">
            <a:extLst>
              <a:ext uri="{FF2B5EF4-FFF2-40B4-BE49-F238E27FC236}">
                <a16:creationId xmlns:a16="http://schemas.microsoft.com/office/drawing/2014/main" id="{2D016B83-4620-49DF-29B1-92B43878A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310D1-7133-B5CE-F2A5-9BE89AAF0D2D}"/>
              </a:ext>
            </a:extLst>
          </p:cNvPr>
          <p:cNvSpPr>
            <a:spLocks noGrp="1"/>
          </p:cNvSpPr>
          <p:nvPr>
            <p:ph type="sldNum" sz="quarter" idx="12"/>
          </p:nvPr>
        </p:nvSpPr>
        <p:spPr/>
        <p:txBody>
          <a:bodyPr/>
          <a:lstStyle/>
          <a:p>
            <a:fld id="{4016CB69-E60D-4689-8429-69E015B1B021}" type="slidenum">
              <a:rPr lang="en-US" smtClean="0"/>
              <a:t>‹#›</a:t>
            </a:fld>
            <a:endParaRPr lang="en-US"/>
          </a:p>
        </p:txBody>
      </p:sp>
    </p:spTree>
    <p:extLst>
      <p:ext uri="{BB962C8B-B14F-4D97-AF65-F5344CB8AC3E}">
        <p14:creationId xmlns:p14="http://schemas.microsoft.com/office/powerpoint/2010/main" val="3741809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B4DC3-5C6E-3474-B840-4B5EFFADD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80D52-0585-D323-DF51-1056065224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CB447A-0F88-98F3-F824-167C9C3BB4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7848F9-3CEE-A206-1141-AADBB15236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C4631-18D3-1E8D-53BA-BBE6DD1E04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E89690-BC26-3232-C3C0-3376A120C50E}"/>
              </a:ext>
            </a:extLst>
          </p:cNvPr>
          <p:cNvSpPr>
            <a:spLocks noGrp="1"/>
          </p:cNvSpPr>
          <p:nvPr>
            <p:ph type="dt" sz="half" idx="10"/>
          </p:nvPr>
        </p:nvSpPr>
        <p:spPr/>
        <p:txBody>
          <a:bodyPr/>
          <a:lstStyle/>
          <a:p>
            <a:fld id="{FA6E9DA5-7558-4939-B503-08E35A22E215}" type="datetimeFigureOut">
              <a:rPr lang="en-US" smtClean="0"/>
              <a:t>6/5/2025</a:t>
            </a:fld>
            <a:endParaRPr lang="en-US"/>
          </a:p>
        </p:txBody>
      </p:sp>
      <p:sp>
        <p:nvSpPr>
          <p:cNvPr id="8" name="Footer Placeholder 7">
            <a:extLst>
              <a:ext uri="{FF2B5EF4-FFF2-40B4-BE49-F238E27FC236}">
                <a16:creationId xmlns:a16="http://schemas.microsoft.com/office/drawing/2014/main" id="{88087F49-B290-9813-1734-7C7DB933C7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DC9F3C-E913-3A12-B0EF-9C13D18BCACC}"/>
              </a:ext>
            </a:extLst>
          </p:cNvPr>
          <p:cNvSpPr>
            <a:spLocks noGrp="1"/>
          </p:cNvSpPr>
          <p:nvPr>
            <p:ph type="sldNum" sz="quarter" idx="12"/>
          </p:nvPr>
        </p:nvSpPr>
        <p:spPr/>
        <p:txBody>
          <a:bodyPr/>
          <a:lstStyle/>
          <a:p>
            <a:fld id="{4016CB69-E60D-4689-8429-69E015B1B021}" type="slidenum">
              <a:rPr lang="en-US" smtClean="0"/>
              <a:t>‹#›</a:t>
            </a:fld>
            <a:endParaRPr lang="en-US"/>
          </a:p>
        </p:txBody>
      </p:sp>
    </p:spTree>
    <p:extLst>
      <p:ext uri="{BB962C8B-B14F-4D97-AF65-F5344CB8AC3E}">
        <p14:creationId xmlns:p14="http://schemas.microsoft.com/office/powerpoint/2010/main" val="2969570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4210-4920-AD04-1453-E76B215613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08CCCF-53D2-AF19-B5ED-00C995E6BD84}"/>
              </a:ext>
            </a:extLst>
          </p:cNvPr>
          <p:cNvSpPr>
            <a:spLocks noGrp="1"/>
          </p:cNvSpPr>
          <p:nvPr>
            <p:ph type="dt" sz="half" idx="10"/>
          </p:nvPr>
        </p:nvSpPr>
        <p:spPr/>
        <p:txBody>
          <a:bodyPr/>
          <a:lstStyle/>
          <a:p>
            <a:fld id="{FA6E9DA5-7558-4939-B503-08E35A22E215}" type="datetimeFigureOut">
              <a:rPr lang="en-US" smtClean="0"/>
              <a:t>6/5/2025</a:t>
            </a:fld>
            <a:endParaRPr lang="en-US"/>
          </a:p>
        </p:txBody>
      </p:sp>
      <p:sp>
        <p:nvSpPr>
          <p:cNvPr id="4" name="Footer Placeholder 3">
            <a:extLst>
              <a:ext uri="{FF2B5EF4-FFF2-40B4-BE49-F238E27FC236}">
                <a16:creationId xmlns:a16="http://schemas.microsoft.com/office/drawing/2014/main" id="{E83F047B-C391-6338-804C-28C230D42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A0489B-1688-3D0B-A25C-4E855C6BC3AD}"/>
              </a:ext>
            </a:extLst>
          </p:cNvPr>
          <p:cNvSpPr>
            <a:spLocks noGrp="1"/>
          </p:cNvSpPr>
          <p:nvPr>
            <p:ph type="sldNum" sz="quarter" idx="12"/>
          </p:nvPr>
        </p:nvSpPr>
        <p:spPr/>
        <p:txBody>
          <a:bodyPr/>
          <a:lstStyle/>
          <a:p>
            <a:fld id="{4016CB69-E60D-4689-8429-69E015B1B021}" type="slidenum">
              <a:rPr lang="en-US" smtClean="0"/>
              <a:t>‹#›</a:t>
            </a:fld>
            <a:endParaRPr lang="en-US"/>
          </a:p>
        </p:txBody>
      </p:sp>
    </p:spTree>
    <p:extLst>
      <p:ext uri="{BB962C8B-B14F-4D97-AF65-F5344CB8AC3E}">
        <p14:creationId xmlns:p14="http://schemas.microsoft.com/office/powerpoint/2010/main" val="1632522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500BED-81D9-708B-ED80-4F92D91008E5}"/>
              </a:ext>
            </a:extLst>
          </p:cNvPr>
          <p:cNvSpPr>
            <a:spLocks noGrp="1"/>
          </p:cNvSpPr>
          <p:nvPr>
            <p:ph type="dt" sz="half" idx="10"/>
          </p:nvPr>
        </p:nvSpPr>
        <p:spPr/>
        <p:txBody>
          <a:bodyPr/>
          <a:lstStyle/>
          <a:p>
            <a:fld id="{FA6E9DA5-7558-4939-B503-08E35A22E215}" type="datetimeFigureOut">
              <a:rPr lang="en-US" smtClean="0"/>
              <a:t>6/5/2025</a:t>
            </a:fld>
            <a:endParaRPr lang="en-US"/>
          </a:p>
        </p:txBody>
      </p:sp>
      <p:sp>
        <p:nvSpPr>
          <p:cNvPr id="3" name="Footer Placeholder 2">
            <a:extLst>
              <a:ext uri="{FF2B5EF4-FFF2-40B4-BE49-F238E27FC236}">
                <a16:creationId xmlns:a16="http://schemas.microsoft.com/office/drawing/2014/main" id="{3DBEA17B-B5BA-AE31-D330-56B6ACC08A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552DD5-E204-C6F2-7A1E-BBF3847C1F2A}"/>
              </a:ext>
            </a:extLst>
          </p:cNvPr>
          <p:cNvSpPr>
            <a:spLocks noGrp="1"/>
          </p:cNvSpPr>
          <p:nvPr>
            <p:ph type="sldNum" sz="quarter" idx="12"/>
          </p:nvPr>
        </p:nvSpPr>
        <p:spPr/>
        <p:txBody>
          <a:bodyPr/>
          <a:lstStyle/>
          <a:p>
            <a:fld id="{4016CB69-E60D-4689-8429-69E015B1B021}" type="slidenum">
              <a:rPr lang="en-US" smtClean="0"/>
              <a:t>‹#›</a:t>
            </a:fld>
            <a:endParaRPr lang="en-US"/>
          </a:p>
        </p:txBody>
      </p:sp>
    </p:spTree>
    <p:extLst>
      <p:ext uri="{BB962C8B-B14F-4D97-AF65-F5344CB8AC3E}">
        <p14:creationId xmlns:p14="http://schemas.microsoft.com/office/powerpoint/2010/main" val="271674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442B-ED7B-A95B-5500-C7C25FE8F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659343-C562-7C68-53CF-158CD232D8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AF4F34-5D56-4AC0-1C3E-CC7E5C2C09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E32738-228F-125A-C635-8D466E86F7C6}"/>
              </a:ext>
            </a:extLst>
          </p:cNvPr>
          <p:cNvSpPr>
            <a:spLocks noGrp="1"/>
          </p:cNvSpPr>
          <p:nvPr>
            <p:ph type="dt" sz="half" idx="10"/>
          </p:nvPr>
        </p:nvSpPr>
        <p:spPr/>
        <p:txBody>
          <a:bodyPr/>
          <a:lstStyle/>
          <a:p>
            <a:fld id="{FA6E9DA5-7558-4939-B503-08E35A22E215}" type="datetimeFigureOut">
              <a:rPr lang="en-US" smtClean="0"/>
              <a:t>6/5/2025</a:t>
            </a:fld>
            <a:endParaRPr lang="en-US"/>
          </a:p>
        </p:txBody>
      </p:sp>
      <p:sp>
        <p:nvSpPr>
          <p:cNvPr id="6" name="Footer Placeholder 5">
            <a:extLst>
              <a:ext uri="{FF2B5EF4-FFF2-40B4-BE49-F238E27FC236}">
                <a16:creationId xmlns:a16="http://schemas.microsoft.com/office/drawing/2014/main" id="{6BAE9707-F5E1-3422-A765-D9739170E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46D10-F11A-6CF6-8DDC-2EDC6C1D5978}"/>
              </a:ext>
            </a:extLst>
          </p:cNvPr>
          <p:cNvSpPr>
            <a:spLocks noGrp="1"/>
          </p:cNvSpPr>
          <p:nvPr>
            <p:ph type="sldNum" sz="quarter" idx="12"/>
          </p:nvPr>
        </p:nvSpPr>
        <p:spPr/>
        <p:txBody>
          <a:bodyPr/>
          <a:lstStyle/>
          <a:p>
            <a:fld id="{4016CB69-E60D-4689-8429-69E015B1B021}" type="slidenum">
              <a:rPr lang="en-US" smtClean="0"/>
              <a:t>‹#›</a:t>
            </a:fld>
            <a:endParaRPr lang="en-US"/>
          </a:p>
        </p:txBody>
      </p:sp>
    </p:spTree>
    <p:extLst>
      <p:ext uri="{BB962C8B-B14F-4D97-AF65-F5344CB8AC3E}">
        <p14:creationId xmlns:p14="http://schemas.microsoft.com/office/powerpoint/2010/main" val="2457183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EA5D-3D04-CC0C-2085-C1AD5CAF5B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DCFEA6-2E6E-453B-C989-7DE2584F1D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60C702-07BF-F1BE-F497-13BA9BD7CD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F6D86-CA3A-221D-5BF2-69E81CCC58DD}"/>
              </a:ext>
            </a:extLst>
          </p:cNvPr>
          <p:cNvSpPr>
            <a:spLocks noGrp="1"/>
          </p:cNvSpPr>
          <p:nvPr>
            <p:ph type="dt" sz="half" idx="10"/>
          </p:nvPr>
        </p:nvSpPr>
        <p:spPr/>
        <p:txBody>
          <a:bodyPr/>
          <a:lstStyle/>
          <a:p>
            <a:fld id="{FA6E9DA5-7558-4939-B503-08E35A22E215}" type="datetimeFigureOut">
              <a:rPr lang="en-US" smtClean="0"/>
              <a:t>6/5/2025</a:t>
            </a:fld>
            <a:endParaRPr lang="en-US"/>
          </a:p>
        </p:txBody>
      </p:sp>
      <p:sp>
        <p:nvSpPr>
          <p:cNvPr id="6" name="Footer Placeholder 5">
            <a:extLst>
              <a:ext uri="{FF2B5EF4-FFF2-40B4-BE49-F238E27FC236}">
                <a16:creationId xmlns:a16="http://schemas.microsoft.com/office/drawing/2014/main" id="{62C62356-712D-A7CC-B366-0F038D3DE7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CDF2FE-8035-2B5D-9BF3-CF12488F6C8B}"/>
              </a:ext>
            </a:extLst>
          </p:cNvPr>
          <p:cNvSpPr>
            <a:spLocks noGrp="1"/>
          </p:cNvSpPr>
          <p:nvPr>
            <p:ph type="sldNum" sz="quarter" idx="12"/>
          </p:nvPr>
        </p:nvSpPr>
        <p:spPr/>
        <p:txBody>
          <a:bodyPr/>
          <a:lstStyle/>
          <a:p>
            <a:fld id="{4016CB69-E60D-4689-8429-69E015B1B021}" type="slidenum">
              <a:rPr lang="en-US" smtClean="0"/>
              <a:t>‹#›</a:t>
            </a:fld>
            <a:endParaRPr lang="en-US"/>
          </a:p>
        </p:txBody>
      </p:sp>
    </p:spTree>
    <p:extLst>
      <p:ext uri="{BB962C8B-B14F-4D97-AF65-F5344CB8AC3E}">
        <p14:creationId xmlns:p14="http://schemas.microsoft.com/office/powerpoint/2010/main" val="26375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811CBF-37A3-F4B8-1826-415D2E9255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06F84C-5C02-A286-3B8D-AAC29A6216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DEC61C-375D-B774-223D-95720B684B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A6E9DA5-7558-4939-B503-08E35A22E215}" type="datetimeFigureOut">
              <a:rPr lang="en-US" smtClean="0"/>
              <a:t>6/5/2025</a:t>
            </a:fld>
            <a:endParaRPr lang="en-US"/>
          </a:p>
        </p:txBody>
      </p:sp>
      <p:sp>
        <p:nvSpPr>
          <p:cNvPr id="5" name="Footer Placeholder 4">
            <a:extLst>
              <a:ext uri="{FF2B5EF4-FFF2-40B4-BE49-F238E27FC236}">
                <a16:creationId xmlns:a16="http://schemas.microsoft.com/office/drawing/2014/main" id="{60585109-48BD-E5DB-6EA6-19131C47AD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52D51C8-4BDC-AF1B-FDF6-966CEB5A66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16CB69-E60D-4689-8429-69E015B1B021}" type="slidenum">
              <a:rPr lang="en-US" smtClean="0"/>
              <a:t>‹#›</a:t>
            </a:fld>
            <a:endParaRPr lang="en-US"/>
          </a:p>
        </p:txBody>
      </p:sp>
    </p:spTree>
    <p:extLst>
      <p:ext uri="{BB962C8B-B14F-4D97-AF65-F5344CB8AC3E}">
        <p14:creationId xmlns:p14="http://schemas.microsoft.com/office/powerpoint/2010/main" val="4093805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FBD972-7505-ED0C-0386-F5807260F372}"/>
              </a:ext>
            </a:extLst>
          </p:cNvPr>
          <p:cNvSpPr>
            <a:spLocks noGrp="1"/>
          </p:cNvSpPr>
          <p:nvPr>
            <p:ph type="body" sz="quarter" idx="10"/>
          </p:nvPr>
        </p:nvSpPr>
        <p:spPr/>
        <p:txBody>
          <a:bodyPr/>
          <a:lstStyle/>
          <a:p>
            <a:r>
              <a:rPr lang="en-US" dirty="0"/>
              <a:t>How to Give a Talk, Read a Paper, and Manage Citations</a:t>
            </a:r>
          </a:p>
        </p:txBody>
      </p:sp>
      <p:sp>
        <p:nvSpPr>
          <p:cNvPr id="3" name="Text Placeholder 2">
            <a:extLst>
              <a:ext uri="{FF2B5EF4-FFF2-40B4-BE49-F238E27FC236}">
                <a16:creationId xmlns:a16="http://schemas.microsoft.com/office/drawing/2014/main" id="{EA956B6E-FEA4-1DA0-F26F-EB4A13DC6EC5}"/>
              </a:ext>
            </a:extLst>
          </p:cNvPr>
          <p:cNvSpPr>
            <a:spLocks noGrp="1"/>
          </p:cNvSpPr>
          <p:nvPr>
            <p:ph type="body" sz="quarter" idx="11"/>
          </p:nvPr>
        </p:nvSpPr>
        <p:spPr>
          <a:xfrm>
            <a:off x="1271588" y="2944813"/>
            <a:ext cx="9648825" cy="849947"/>
          </a:xfrm>
        </p:spPr>
        <p:txBody>
          <a:bodyPr>
            <a:normAutofit lnSpcReduction="10000"/>
          </a:bodyPr>
          <a:lstStyle/>
          <a:p>
            <a:r>
              <a:rPr lang="en-US" dirty="0"/>
              <a:t>Ian T. Beck</a:t>
            </a:r>
          </a:p>
          <a:p>
            <a:r>
              <a:rPr lang="en-US" dirty="0"/>
              <a:t>2025 CCQC Summer Lecture Series</a:t>
            </a:r>
          </a:p>
          <a:p>
            <a:endParaRPr lang="en-US" dirty="0"/>
          </a:p>
        </p:txBody>
      </p:sp>
    </p:spTree>
    <p:extLst>
      <p:ext uri="{BB962C8B-B14F-4D97-AF65-F5344CB8AC3E}">
        <p14:creationId xmlns:p14="http://schemas.microsoft.com/office/powerpoint/2010/main" val="142397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72D37-9AC9-360F-7633-2C0E78BEA0F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12EE95A-A4EB-C1A3-DC51-BAA26E9A9753}"/>
              </a:ext>
            </a:extLst>
          </p:cNvPr>
          <p:cNvSpPr>
            <a:spLocks noGrp="1"/>
          </p:cNvSpPr>
          <p:nvPr>
            <p:ph type="body" sz="quarter" idx="14"/>
          </p:nvPr>
        </p:nvSpPr>
        <p:spPr/>
        <p:txBody>
          <a:bodyPr/>
          <a:lstStyle/>
          <a:p>
            <a:r>
              <a:rPr lang="en-US" dirty="0"/>
              <a:t>Visuals in a Talk</a:t>
            </a:r>
          </a:p>
        </p:txBody>
      </p:sp>
      <p:sp>
        <p:nvSpPr>
          <p:cNvPr id="3" name="Text Placeholder 2">
            <a:extLst>
              <a:ext uri="{FF2B5EF4-FFF2-40B4-BE49-F238E27FC236}">
                <a16:creationId xmlns:a16="http://schemas.microsoft.com/office/drawing/2014/main" id="{E8AEF5D1-6D1B-C432-B48A-01A8B533B0AB}"/>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t>Use high quality images</a:t>
            </a:r>
          </a:p>
          <a:p>
            <a:pPr marL="1028700" lvl="1" indent="-342900"/>
            <a:r>
              <a:rPr lang="en-US" sz="3200" dirty="0">
                <a:latin typeface="Arial" panose="020B0604020202020204" pitchFamily="34" charset="0"/>
                <a:cs typeface="Arial" panose="020B0604020202020204" pitchFamily="34" charset="0"/>
              </a:rPr>
              <a:t>Resolution in here is higher than rm 1218</a:t>
            </a:r>
          </a:p>
          <a:p>
            <a:pPr marL="457200" indent="-457200">
              <a:buFont typeface="Arial" panose="020B0604020202020204" pitchFamily="34" charset="0"/>
              <a:buChar char="•"/>
            </a:pPr>
            <a:r>
              <a:rPr lang="en-US" sz="3200" dirty="0"/>
              <a:t>Use appropriate animations</a:t>
            </a:r>
          </a:p>
          <a:p>
            <a:pPr marL="1143000" lvl="1" indent="-457200"/>
            <a:r>
              <a:rPr lang="en-US" sz="3200" dirty="0"/>
              <a:t>Don’t animate slide changes</a:t>
            </a:r>
          </a:p>
          <a:p>
            <a:pPr marL="1143000" lvl="1" indent="-457200"/>
            <a:r>
              <a:rPr lang="en-US" sz="3200" dirty="0"/>
              <a:t>Use animations in figures and text</a:t>
            </a:r>
          </a:p>
          <a:p>
            <a:pPr marL="1143000" lvl="1" indent="-457200"/>
            <a:r>
              <a:rPr lang="en-US" sz="3200" dirty="0"/>
              <a:t>Bring information in as you talk about it</a:t>
            </a:r>
          </a:p>
          <a:p>
            <a:pPr marL="1143000" lvl="1" indent="-457200"/>
            <a:r>
              <a:rPr lang="en-US" sz="3200" dirty="0"/>
              <a:t>Use this to control your audience's attention</a:t>
            </a:r>
          </a:p>
          <a:p>
            <a:pPr marL="457200" indent="-457200"/>
            <a:endParaRPr lang="en-US" sz="3200" dirty="0"/>
          </a:p>
        </p:txBody>
      </p:sp>
      <p:sp>
        <p:nvSpPr>
          <p:cNvPr id="4" name="Text Placeholder 3">
            <a:extLst>
              <a:ext uri="{FF2B5EF4-FFF2-40B4-BE49-F238E27FC236}">
                <a16:creationId xmlns:a16="http://schemas.microsoft.com/office/drawing/2014/main" id="{3A044803-8E16-D4C0-8216-9C1FE6BA31E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8916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rrow: Right 57">
            <a:extLst>
              <a:ext uri="{FF2B5EF4-FFF2-40B4-BE49-F238E27FC236}">
                <a16:creationId xmlns:a16="http://schemas.microsoft.com/office/drawing/2014/main" id="{70AAF664-1E4E-1C4E-A3AB-FC26ACAAC5A2}"/>
              </a:ext>
            </a:extLst>
          </p:cNvPr>
          <p:cNvSpPr/>
          <p:nvPr/>
        </p:nvSpPr>
        <p:spPr>
          <a:xfrm>
            <a:off x="9960143" y="3236708"/>
            <a:ext cx="2231855" cy="8882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09" name="Group 108">
            <a:extLst>
              <a:ext uri="{FF2B5EF4-FFF2-40B4-BE49-F238E27FC236}">
                <a16:creationId xmlns:a16="http://schemas.microsoft.com/office/drawing/2014/main" id="{CE42A253-EFEE-D281-F281-FCA0AF7E483E}"/>
              </a:ext>
            </a:extLst>
          </p:cNvPr>
          <p:cNvGrpSpPr/>
          <p:nvPr/>
        </p:nvGrpSpPr>
        <p:grpSpPr>
          <a:xfrm>
            <a:off x="7982391" y="3365150"/>
            <a:ext cx="2124236" cy="631378"/>
            <a:chOff x="7982391" y="3365150"/>
            <a:chExt cx="2124236" cy="631378"/>
          </a:xfrm>
        </p:grpSpPr>
        <p:sp>
          <p:nvSpPr>
            <p:cNvPr id="35" name="Rectangle 34">
              <a:extLst>
                <a:ext uri="{FF2B5EF4-FFF2-40B4-BE49-F238E27FC236}">
                  <a16:creationId xmlns:a16="http://schemas.microsoft.com/office/drawing/2014/main" id="{17668678-9B35-555A-D0CE-A0E9D0E9117F}"/>
                </a:ext>
              </a:extLst>
            </p:cNvPr>
            <p:cNvSpPr/>
            <p:nvPr/>
          </p:nvSpPr>
          <p:spPr>
            <a:xfrm>
              <a:off x="7982391" y="3459613"/>
              <a:ext cx="1639343" cy="442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35D93415-0C4F-DEA6-5558-3611AD20A861}"/>
                </a:ext>
              </a:extLst>
            </p:cNvPr>
            <p:cNvSpPr/>
            <p:nvPr/>
          </p:nvSpPr>
          <p:spPr>
            <a:xfrm>
              <a:off x="9475249" y="3365150"/>
              <a:ext cx="631378" cy="63137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132C4817-864C-2D7C-A2A8-6D1AA6099959}"/>
              </a:ext>
            </a:extLst>
          </p:cNvPr>
          <p:cNvGrpSpPr/>
          <p:nvPr/>
        </p:nvGrpSpPr>
        <p:grpSpPr>
          <a:xfrm>
            <a:off x="0" y="6488668"/>
            <a:ext cx="12192000" cy="369332"/>
            <a:chOff x="0" y="5054471"/>
            <a:chExt cx="12192000" cy="551505"/>
          </a:xfrm>
        </p:grpSpPr>
        <p:sp>
          <p:nvSpPr>
            <p:cNvPr id="8" name="Rectangle 7">
              <a:extLst>
                <a:ext uri="{FF2B5EF4-FFF2-40B4-BE49-F238E27FC236}">
                  <a16:creationId xmlns:a16="http://schemas.microsoft.com/office/drawing/2014/main" id="{2A410FEE-598D-813D-2B64-144935CF58C7}"/>
                </a:ext>
              </a:extLst>
            </p:cNvPr>
            <p:cNvSpPr/>
            <p:nvPr/>
          </p:nvSpPr>
          <p:spPr>
            <a:xfrm>
              <a:off x="0" y="5120641"/>
              <a:ext cx="12192000" cy="485335"/>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5DFD03A-4BE3-AE5E-8BDE-8EE455B3A676}"/>
                </a:ext>
              </a:extLst>
            </p:cNvPr>
            <p:cNvSpPr/>
            <p:nvPr/>
          </p:nvSpPr>
          <p:spPr>
            <a:xfrm>
              <a:off x="0" y="5054471"/>
              <a:ext cx="12192000" cy="70338"/>
            </a:xfrm>
            <a:prstGeom prst="rect">
              <a:avLst/>
            </a:prstGeom>
            <a:solidFill>
              <a:srgbClr val="0053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0" name="Slide Number Placeholder 9">
            <a:extLst>
              <a:ext uri="{FF2B5EF4-FFF2-40B4-BE49-F238E27FC236}">
                <a16:creationId xmlns:a16="http://schemas.microsoft.com/office/drawing/2014/main" id="{03435CD1-B072-2C02-FD8D-A293CC547254}"/>
              </a:ext>
            </a:extLst>
          </p:cNvPr>
          <p:cNvSpPr>
            <a:spLocks noGrp="1"/>
          </p:cNvSpPr>
          <p:nvPr>
            <p:ph type="sldNum" sz="quarter" idx="12"/>
          </p:nvPr>
        </p:nvSpPr>
        <p:spPr>
          <a:xfrm>
            <a:off x="10124903" y="6492875"/>
            <a:ext cx="2067098" cy="365125"/>
          </a:xfrm>
        </p:spPr>
        <p:txBody>
          <a:bodyPr/>
          <a:lstStyle/>
          <a:p>
            <a:r>
              <a:rPr lang="en-US" sz="1600" dirty="0">
                <a:latin typeface="Arial" panose="020B0604020202020204" pitchFamily="34" charset="0"/>
                <a:cs typeface="Arial" panose="020B0604020202020204" pitchFamily="34" charset="0"/>
              </a:rPr>
              <a:t>Ian Beck		 </a:t>
            </a:r>
            <a:fld id="{653122E2-A6A7-45EC-9828-CA3D6664F418}" type="slidenum">
              <a:rPr lang="en-US" sz="1600" smtClean="0">
                <a:latin typeface="Arial" panose="020B0604020202020204" pitchFamily="34" charset="0"/>
                <a:cs typeface="Arial" panose="020B0604020202020204" pitchFamily="34" charset="0"/>
              </a:rPr>
              <a:t>11</a:t>
            </a:fld>
            <a:endParaRPr lang="en-US" sz="1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78032BF-5CC5-E020-606B-9470897B3C9F}"/>
              </a:ext>
            </a:extLst>
          </p:cNvPr>
          <p:cNvSpPr txBox="1"/>
          <p:nvPr/>
        </p:nvSpPr>
        <p:spPr>
          <a:xfrm>
            <a:off x="0" y="6492875"/>
            <a:ext cx="4172989"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Timeline of Quantum Dots</a:t>
            </a:r>
          </a:p>
        </p:txBody>
      </p:sp>
      <p:pic>
        <p:nvPicPr>
          <p:cNvPr id="4" name="Picture 2" descr="Home">
            <a:extLst>
              <a:ext uri="{FF2B5EF4-FFF2-40B4-BE49-F238E27FC236}">
                <a16:creationId xmlns:a16="http://schemas.microsoft.com/office/drawing/2014/main" id="{6CF0FFBB-AEC8-AA7F-B21D-486B35381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4157" y="32328"/>
            <a:ext cx="1767843" cy="428702"/>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hidden="1">
            <a:extLst>
              <a:ext uri="{FF2B5EF4-FFF2-40B4-BE49-F238E27FC236}">
                <a16:creationId xmlns:a16="http://schemas.microsoft.com/office/drawing/2014/main" id="{67A73009-E9DE-C4FE-9788-246D5359F921}"/>
              </a:ext>
            </a:extLst>
          </p:cNvPr>
          <p:cNvGrpSpPr/>
          <p:nvPr/>
        </p:nvGrpSpPr>
        <p:grpSpPr>
          <a:xfrm>
            <a:off x="7845786" y="3365150"/>
            <a:ext cx="2260841" cy="631378"/>
            <a:chOff x="7845786" y="3365150"/>
            <a:chExt cx="2260841" cy="631378"/>
          </a:xfrm>
        </p:grpSpPr>
        <p:sp>
          <p:nvSpPr>
            <p:cNvPr id="84" name="Rectangle 83">
              <a:extLst>
                <a:ext uri="{FF2B5EF4-FFF2-40B4-BE49-F238E27FC236}">
                  <a16:creationId xmlns:a16="http://schemas.microsoft.com/office/drawing/2014/main" id="{52454FD7-BC61-771B-AADE-89C01D649AE1}"/>
                </a:ext>
              </a:extLst>
            </p:cNvPr>
            <p:cNvSpPr/>
            <p:nvPr/>
          </p:nvSpPr>
          <p:spPr>
            <a:xfrm>
              <a:off x="7845786" y="3458597"/>
              <a:ext cx="1775947" cy="44245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3646BA8-1311-5B07-BCF6-61BE56630FE5}"/>
                </a:ext>
              </a:extLst>
            </p:cNvPr>
            <p:cNvSpPr/>
            <p:nvPr/>
          </p:nvSpPr>
          <p:spPr>
            <a:xfrm>
              <a:off x="9475249" y="3365150"/>
              <a:ext cx="631378" cy="631378"/>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Arrow: Right 109">
            <a:extLst>
              <a:ext uri="{FF2B5EF4-FFF2-40B4-BE49-F238E27FC236}">
                <a16:creationId xmlns:a16="http://schemas.microsoft.com/office/drawing/2014/main" id="{96770624-D546-29D9-EEAB-9C90ADFD9CD8}"/>
              </a:ext>
            </a:extLst>
          </p:cNvPr>
          <p:cNvSpPr/>
          <p:nvPr/>
        </p:nvSpPr>
        <p:spPr>
          <a:xfrm>
            <a:off x="9960143" y="3236708"/>
            <a:ext cx="2231855" cy="888262"/>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19939249-B4F6-F09B-1397-79972C32E6DA}"/>
              </a:ext>
            </a:extLst>
          </p:cNvPr>
          <p:cNvSpPr/>
          <p:nvPr/>
        </p:nvSpPr>
        <p:spPr>
          <a:xfrm>
            <a:off x="5964030" y="3459613"/>
            <a:ext cx="1636601" cy="442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06" name="Group 105">
            <a:extLst>
              <a:ext uri="{FF2B5EF4-FFF2-40B4-BE49-F238E27FC236}">
                <a16:creationId xmlns:a16="http://schemas.microsoft.com/office/drawing/2014/main" id="{46D8CE4D-CA74-2E73-ADE9-4B13C9A2F293}"/>
              </a:ext>
            </a:extLst>
          </p:cNvPr>
          <p:cNvGrpSpPr/>
          <p:nvPr/>
        </p:nvGrpSpPr>
        <p:grpSpPr>
          <a:xfrm>
            <a:off x="7589626" y="3365150"/>
            <a:ext cx="2517001" cy="631378"/>
            <a:chOff x="5568523" y="3365150"/>
            <a:chExt cx="2517001" cy="631378"/>
          </a:xfrm>
        </p:grpSpPr>
        <p:sp>
          <p:nvSpPr>
            <p:cNvPr id="107" name="Rectangle 106">
              <a:extLst>
                <a:ext uri="{FF2B5EF4-FFF2-40B4-BE49-F238E27FC236}">
                  <a16:creationId xmlns:a16="http://schemas.microsoft.com/office/drawing/2014/main" id="{A86BDB83-CA64-9BC0-2DFB-6C3B5BFB1B40}"/>
                </a:ext>
              </a:extLst>
            </p:cNvPr>
            <p:cNvSpPr/>
            <p:nvPr/>
          </p:nvSpPr>
          <p:spPr>
            <a:xfrm>
              <a:off x="5568523" y="3458597"/>
              <a:ext cx="2032108" cy="44245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8" name="Oval 107">
              <a:extLst>
                <a:ext uri="{FF2B5EF4-FFF2-40B4-BE49-F238E27FC236}">
                  <a16:creationId xmlns:a16="http://schemas.microsoft.com/office/drawing/2014/main" id="{E5492202-6808-BBCB-C631-89551BA68217}"/>
                </a:ext>
              </a:extLst>
            </p:cNvPr>
            <p:cNvSpPr/>
            <p:nvPr/>
          </p:nvSpPr>
          <p:spPr>
            <a:xfrm>
              <a:off x="7454146" y="3365150"/>
              <a:ext cx="631378" cy="631378"/>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32" name="Oval 31">
            <a:extLst>
              <a:ext uri="{FF2B5EF4-FFF2-40B4-BE49-F238E27FC236}">
                <a16:creationId xmlns:a16="http://schemas.microsoft.com/office/drawing/2014/main" id="{53EC4373-B7E7-E086-3F20-D03B88A4B2A8}"/>
              </a:ext>
            </a:extLst>
          </p:cNvPr>
          <p:cNvSpPr/>
          <p:nvPr/>
        </p:nvSpPr>
        <p:spPr>
          <a:xfrm>
            <a:off x="7454146" y="3365150"/>
            <a:ext cx="631378" cy="63137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01" name="Group 100">
            <a:extLst>
              <a:ext uri="{FF2B5EF4-FFF2-40B4-BE49-F238E27FC236}">
                <a16:creationId xmlns:a16="http://schemas.microsoft.com/office/drawing/2014/main" id="{E7484AEA-84BA-275C-99CA-1F3CF99F412D}"/>
              </a:ext>
            </a:extLst>
          </p:cNvPr>
          <p:cNvGrpSpPr/>
          <p:nvPr/>
        </p:nvGrpSpPr>
        <p:grpSpPr>
          <a:xfrm>
            <a:off x="5568523" y="3365150"/>
            <a:ext cx="2517001" cy="631378"/>
            <a:chOff x="5568523" y="3365150"/>
            <a:chExt cx="2517001" cy="631378"/>
          </a:xfrm>
        </p:grpSpPr>
        <p:sp>
          <p:nvSpPr>
            <p:cNvPr id="79" name="Rectangle 78">
              <a:extLst>
                <a:ext uri="{FF2B5EF4-FFF2-40B4-BE49-F238E27FC236}">
                  <a16:creationId xmlns:a16="http://schemas.microsoft.com/office/drawing/2014/main" id="{D721136B-7310-65C5-CED6-EB228DA20C1F}"/>
                </a:ext>
              </a:extLst>
            </p:cNvPr>
            <p:cNvSpPr/>
            <p:nvPr/>
          </p:nvSpPr>
          <p:spPr>
            <a:xfrm>
              <a:off x="5568523" y="3458597"/>
              <a:ext cx="2032108" cy="44245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0" name="Oval 79">
              <a:extLst>
                <a:ext uri="{FF2B5EF4-FFF2-40B4-BE49-F238E27FC236}">
                  <a16:creationId xmlns:a16="http://schemas.microsoft.com/office/drawing/2014/main" id="{6124D48D-0BB7-60B7-E27F-18D7F309EA60}"/>
                </a:ext>
              </a:extLst>
            </p:cNvPr>
            <p:cNvSpPr/>
            <p:nvPr/>
          </p:nvSpPr>
          <p:spPr>
            <a:xfrm>
              <a:off x="7454146" y="3365150"/>
              <a:ext cx="631378" cy="631378"/>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5" name="Rectangle 24">
            <a:extLst>
              <a:ext uri="{FF2B5EF4-FFF2-40B4-BE49-F238E27FC236}">
                <a16:creationId xmlns:a16="http://schemas.microsoft.com/office/drawing/2014/main" id="{90E0EAAB-116B-1B94-B78D-8485FB6E2371}"/>
              </a:ext>
            </a:extLst>
          </p:cNvPr>
          <p:cNvSpPr/>
          <p:nvPr/>
        </p:nvSpPr>
        <p:spPr>
          <a:xfrm>
            <a:off x="3892981" y="3459613"/>
            <a:ext cx="1686548" cy="442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1EA7CC7A-E6C7-1283-5504-64D0860ED472}"/>
              </a:ext>
            </a:extLst>
          </p:cNvPr>
          <p:cNvSpPr/>
          <p:nvPr/>
        </p:nvSpPr>
        <p:spPr>
          <a:xfrm>
            <a:off x="5433043" y="3365150"/>
            <a:ext cx="631378" cy="63137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00" name="Group 99">
            <a:extLst>
              <a:ext uri="{FF2B5EF4-FFF2-40B4-BE49-F238E27FC236}">
                <a16:creationId xmlns:a16="http://schemas.microsoft.com/office/drawing/2014/main" id="{DE44A36D-4772-445E-B926-D8307A1025D7}"/>
              </a:ext>
            </a:extLst>
          </p:cNvPr>
          <p:cNvGrpSpPr/>
          <p:nvPr/>
        </p:nvGrpSpPr>
        <p:grpSpPr>
          <a:xfrm>
            <a:off x="3536896" y="3365150"/>
            <a:ext cx="2527525" cy="631378"/>
            <a:chOff x="3536896" y="3365150"/>
            <a:chExt cx="2527525" cy="631378"/>
          </a:xfrm>
        </p:grpSpPr>
        <p:sp>
          <p:nvSpPr>
            <p:cNvPr id="74" name="Rectangle 73">
              <a:extLst>
                <a:ext uri="{FF2B5EF4-FFF2-40B4-BE49-F238E27FC236}">
                  <a16:creationId xmlns:a16="http://schemas.microsoft.com/office/drawing/2014/main" id="{AD9D0F6D-AC27-C3A0-5C80-E57F431FEF7E}"/>
                </a:ext>
              </a:extLst>
            </p:cNvPr>
            <p:cNvSpPr/>
            <p:nvPr/>
          </p:nvSpPr>
          <p:spPr>
            <a:xfrm>
              <a:off x="3536896" y="3458597"/>
              <a:ext cx="1996539" cy="44245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CE6DC7EE-25D8-B437-1BA5-364297F1154A}"/>
                </a:ext>
              </a:extLst>
            </p:cNvPr>
            <p:cNvSpPr/>
            <p:nvPr/>
          </p:nvSpPr>
          <p:spPr>
            <a:xfrm>
              <a:off x="5433043" y="3365150"/>
              <a:ext cx="631378" cy="631378"/>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9C215723-A066-794F-D6DD-3B54882D9579}"/>
              </a:ext>
            </a:extLst>
          </p:cNvPr>
          <p:cNvSpPr/>
          <p:nvPr/>
        </p:nvSpPr>
        <p:spPr>
          <a:xfrm>
            <a:off x="1927222" y="3459613"/>
            <a:ext cx="1630092" cy="442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EEC763D2-5D9B-2075-357E-06791A256702}"/>
              </a:ext>
            </a:extLst>
          </p:cNvPr>
          <p:cNvSpPr/>
          <p:nvPr/>
        </p:nvSpPr>
        <p:spPr>
          <a:xfrm>
            <a:off x="3411940" y="3365150"/>
            <a:ext cx="631378" cy="63137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530952FD-D105-E72A-0859-D8F4059E45C4}"/>
              </a:ext>
            </a:extLst>
          </p:cNvPr>
          <p:cNvGrpSpPr/>
          <p:nvPr/>
        </p:nvGrpSpPr>
        <p:grpSpPr>
          <a:xfrm>
            <a:off x="1791961" y="3365150"/>
            <a:ext cx="2251357" cy="631378"/>
            <a:chOff x="1791961" y="3365150"/>
            <a:chExt cx="2251357" cy="631378"/>
          </a:xfrm>
        </p:grpSpPr>
        <p:sp>
          <p:nvSpPr>
            <p:cNvPr id="59" name="Rectangle 58">
              <a:extLst>
                <a:ext uri="{FF2B5EF4-FFF2-40B4-BE49-F238E27FC236}">
                  <a16:creationId xmlns:a16="http://schemas.microsoft.com/office/drawing/2014/main" id="{92AD4897-2D7F-5720-9F1C-8AA686A98E1E}"/>
                </a:ext>
              </a:extLst>
            </p:cNvPr>
            <p:cNvSpPr/>
            <p:nvPr/>
          </p:nvSpPr>
          <p:spPr>
            <a:xfrm>
              <a:off x="1791961" y="3459613"/>
              <a:ext cx="1713556" cy="44245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30E2DA99-BA45-92B3-0CC3-4FC25E310F47}"/>
                </a:ext>
              </a:extLst>
            </p:cNvPr>
            <p:cNvSpPr/>
            <p:nvPr/>
          </p:nvSpPr>
          <p:spPr>
            <a:xfrm>
              <a:off x="3411940" y="3365150"/>
              <a:ext cx="631378" cy="631378"/>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0" name="Oval 19">
            <a:extLst>
              <a:ext uri="{FF2B5EF4-FFF2-40B4-BE49-F238E27FC236}">
                <a16:creationId xmlns:a16="http://schemas.microsoft.com/office/drawing/2014/main" id="{E0CB1245-377F-0329-6CA3-5203C5C4E5CC}"/>
              </a:ext>
            </a:extLst>
          </p:cNvPr>
          <p:cNvSpPr>
            <a:spLocks noChangeAspect="1"/>
          </p:cNvSpPr>
          <p:nvPr/>
        </p:nvSpPr>
        <p:spPr>
          <a:xfrm>
            <a:off x="3569785" y="3522995"/>
            <a:ext cx="315689" cy="31568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E9944C47-DF5E-5D36-9C90-90B0E60D1BAB}"/>
              </a:ext>
            </a:extLst>
          </p:cNvPr>
          <p:cNvSpPr/>
          <p:nvPr/>
        </p:nvSpPr>
        <p:spPr>
          <a:xfrm>
            <a:off x="0" y="3458597"/>
            <a:ext cx="1536210" cy="4476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4" name="Oval 103">
            <a:extLst>
              <a:ext uri="{FF2B5EF4-FFF2-40B4-BE49-F238E27FC236}">
                <a16:creationId xmlns:a16="http://schemas.microsoft.com/office/drawing/2014/main" id="{FF297D70-4A99-EDAA-E537-186C531ED957}"/>
              </a:ext>
            </a:extLst>
          </p:cNvPr>
          <p:cNvSpPr/>
          <p:nvPr/>
        </p:nvSpPr>
        <p:spPr>
          <a:xfrm>
            <a:off x="1389725" y="3369357"/>
            <a:ext cx="631378" cy="63137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95" name="Group 94">
            <a:extLst>
              <a:ext uri="{FF2B5EF4-FFF2-40B4-BE49-F238E27FC236}">
                <a16:creationId xmlns:a16="http://schemas.microsoft.com/office/drawing/2014/main" id="{A43DE688-9612-29BE-F484-F14DD12711EC}"/>
              </a:ext>
            </a:extLst>
          </p:cNvPr>
          <p:cNvGrpSpPr/>
          <p:nvPr/>
        </p:nvGrpSpPr>
        <p:grpSpPr>
          <a:xfrm>
            <a:off x="1" y="3369357"/>
            <a:ext cx="2021102" cy="631378"/>
            <a:chOff x="1" y="3369357"/>
            <a:chExt cx="2021102" cy="631378"/>
          </a:xfrm>
        </p:grpSpPr>
        <p:sp>
          <p:nvSpPr>
            <p:cNvPr id="6" name="Rectangle 5">
              <a:extLst>
                <a:ext uri="{FF2B5EF4-FFF2-40B4-BE49-F238E27FC236}">
                  <a16:creationId xmlns:a16="http://schemas.microsoft.com/office/drawing/2014/main" id="{F2C0D26D-C150-322A-885E-888E192A7ECF}"/>
                </a:ext>
              </a:extLst>
            </p:cNvPr>
            <p:cNvSpPr/>
            <p:nvPr/>
          </p:nvSpPr>
          <p:spPr>
            <a:xfrm>
              <a:off x="1" y="3462804"/>
              <a:ext cx="1536210" cy="44245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6243EE8-B4C2-6117-6394-57E4328AB8DF}"/>
                </a:ext>
              </a:extLst>
            </p:cNvPr>
            <p:cNvSpPr/>
            <p:nvPr/>
          </p:nvSpPr>
          <p:spPr>
            <a:xfrm>
              <a:off x="1389725" y="3369357"/>
              <a:ext cx="631378" cy="631378"/>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3" name="Oval 12">
            <a:extLst>
              <a:ext uri="{FF2B5EF4-FFF2-40B4-BE49-F238E27FC236}">
                <a16:creationId xmlns:a16="http://schemas.microsoft.com/office/drawing/2014/main" id="{269856C8-38F1-7423-0D02-7339E8157107}"/>
              </a:ext>
            </a:extLst>
          </p:cNvPr>
          <p:cNvSpPr>
            <a:spLocks noChangeAspect="1"/>
          </p:cNvSpPr>
          <p:nvPr/>
        </p:nvSpPr>
        <p:spPr>
          <a:xfrm>
            <a:off x="1547570" y="3527202"/>
            <a:ext cx="315689" cy="31568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901055A1-8C17-437A-CB31-645CB91D5444}"/>
              </a:ext>
            </a:extLst>
          </p:cNvPr>
          <p:cNvSpPr txBox="1"/>
          <p:nvPr/>
        </p:nvSpPr>
        <p:spPr>
          <a:xfrm>
            <a:off x="-52526" y="867993"/>
            <a:ext cx="3515879" cy="1754326"/>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First synthesis of “three-dimensional microscopic semiconductor crystals” in molten glass matrix </a:t>
            </a:r>
          </a:p>
          <a:p>
            <a:pPr algn="ct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Ekimov, A. I.; </a:t>
            </a:r>
            <a:r>
              <a:rPr lang="en-US" dirty="0" err="1">
                <a:latin typeface="Arial" panose="020B0604020202020204" pitchFamily="34" charset="0"/>
                <a:cs typeface="Arial" panose="020B0604020202020204" pitchFamily="34" charset="0"/>
              </a:rPr>
              <a:t>Onushchenko</a:t>
            </a:r>
            <a:r>
              <a:rPr lang="en-US" dirty="0">
                <a:latin typeface="Arial" panose="020B0604020202020204" pitchFamily="34" charset="0"/>
                <a:cs typeface="Arial" panose="020B0604020202020204" pitchFamily="34" charset="0"/>
              </a:rPr>
              <a:t>, A. A.</a:t>
            </a:r>
            <a:r>
              <a:rPr lang="en-US" i="1" dirty="0">
                <a:latin typeface="Arial" panose="020B0604020202020204" pitchFamily="34" charset="0"/>
                <a:cs typeface="Arial" panose="020B0604020202020204" pitchFamily="34" charset="0"/>
              </a:rPr>
              <a:t> JETP Lett. </a:t>
            </a:r>
            <a:r>
              <a:rPr lang="en-US" b="1" dirty="0">
                <a:latin typeface="Arial" panose="020B0604020202020204" pitchFamily="34" charset="0"/>
                <a:cs typeface="Arial" panose="020B0604020202020204" pitchFamily="34" charset="0"/>
              </a:rPr>
              <a:t>1981</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34(6)</a:t>
            </a:r>
          </a:p>
        </p:txBody>
      </p:sp>
      <p:sp>
        <p:nvSpPr>
          <p:cNvPr id="51" name="TextBox 50">
            <a:extLst>
              <a:ext uri="{FF2B5EF4-FFF2-40B4-BE49-F238E27FC236}">
                <a16:creationId xmlns:a16="http://schemas.microsoft.com/office/drawing/2014/main" id="{12EBD2DD-30F8-4EA5-EE1C-8F37FBE313F3}"/>
              </a:ext>
            </a:extLst>
          </p:cNvPr>
          <p:cNvSpPr txBox="1"/>
          <p:nvPr/>
        </p:nvSpPr>
        <p:spPr>
          <a:xfrm>
            <a:off x="2085387" y="4731117"/>
            <a:ext cx="3283372" cy="1477328"/>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Model proposed to explain the optical line shifts observed as a function of sphere radius</a:t>
            </a:r>
          </a:p>
          <a:p>
            <a:pPr algn="ctr"/>
            <a:r>
              <a:rPr lang="en-US" baseline="30000" dirty="0">
                <a:latin typeface="Arial" panose="020B0604020202020204" pitchFamily="34" charset="0"/>
                <a:cs typeface="Arial" panose="020B0604020202020204" pitchFamily="34" charset="0"/>
              </a:rPr>
              <a:t>5</a:t>
            </a:r>
            <a:r>
              <a:rPr lang="en-US" dirty="0">
                <a:latin typeface="Arial" panose="020B0604020202020204" pitchFamily="34" charset="0"/>
                <a:cs typeface="Arial" panose="020B0604020202020204" pitchFamily="34" charset="0"/>
              </a:rPr>
              <a:t>Éfros, Al. L.; </a:t>
            </a:r>
            <a:r>
              <a:rPr lang="en-US" dirty="0" err="1">
                <a:latin typeface="Arial" panose="020B0604020202020204" pitchFamily="34" charset="0"/>
                <a:cs typeface="Arial" panose="020B0604020202020204" pitchFamily="34" charset="0"/>
              </a:rPr>
              <a:t>Éfros</a:t>
            </a:r>
            <a:r>
              <a:rPr lang="en-US" dirty="0">
                <a:latin typeface="Arial" panose="020B0604020202020204" pitchFamily="34" charset="0"/>
                <a:cs typeface="Arial" panose="020B0604020202020204" pitchFamily="34" charset="0"/>
              </a:rPr>
              <a:t>, A. L. </a:t>
            </a:r>
            <a:r>
              <a:rPr lang="en-US" i="1" dirty="0" err="1">
                <a:latin typeface="Arial" panose="020B0604020202020204" pitchFamily="34" charset="0"/>
                <a:cs typeface="Arial" panose="020B0604020202020204" pitchFamily="34" charset="0"/>
              </a:rPr>
              <a:t>Sov</a:t>
            </a:r>
            <a:r>
              <a:rPr lang="en-US" i="1" dirty="0">
                <a:latin typeface="Arial" panose="020B0604020202020204" pitchFamily="34" charset="0"/>
                <a:cs typeface="Arial" panose="020B0604020202020204" pitchFamily="34" charset="0"/>
              </a:rPr>
              <a:t>. Phys. </a:t>
            </a:r>
            <a:r>
              <a:rPr lang="en-US" i="1" dirty="0" err="1">
                <a:latin typeface="Arial" panose="020B0604020202020204" pitchFamily="34" charset="0"/>
                <a:cs typeface="Arial" panose="020B0604020202020204" pitchFamily="34" charset="0"/>
              </a:rPr>
              <a:t>Semicond</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1982</a:t>
            </a:r>
            <a:r>
              <a:rPr lang="en-US" dirty="0">
                <a:latin typeface="Arial" panose="020B0604020202020204" pitchFamily="34" charset="0"/>
                <a:cs typeface="Arial" panose="020B0604020202020204" pitchFamily="34" charset="0"/>
              </a:rPr>
              <a:t>, 16(7)</a:t>
            </a:r>
          </a:p>
        </p:txBody>
      </p:sp>
      <p:sp>
        <p:nvSpPr>
          <p:cNvPr id="53" name="TextBox 52">
            <a:extLst>
              <a:ext uri="{FF2B5EF4-FFF2-40B4-BE49-F238E27FC236}">
                <a16:creationId xmlns:a16="http://schemas.microsoft.com/office/drawing/2014/main" id="{C7435FD4-D6D6-7D3F-39F5-F37FF0D79F92}"/>
              </a:ext>
            </a:extLst>
          </p:cNvPr>
          <p:cNvSpPr txBox="1"/>
          <p:nvPr/>
        </p:nvSpPr>
        <p:spPr>
          <a:xfrm>
            <a:off x="3924951" y="1421990"/>
            <a:ext cx="3638557" cy="1200329"/>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First synthesis of “crystalline </a:t>
            </a:r>
            <a:r>
              <a:rPr lang="en-US" dirty="0" err="1">
                <a:latin typeface="Arial" panose="020B0604020202020204" pitchFamily="34" charset="0"/>
                <a:cs typeface="Arial" panose="020B0604020202020204" pitchFamily="34" charset="0"/>
              </a:rPr>
              <a:t>CdS</a:t>
            </a:r>
            <a:r>
              <a:rPr lang="en-US" dirty="0">
                <a:latin typeface="Arial" panose="020B0604020202020204" pitchFamily="34" charset="0"/>
                <a:cs typeface="Arial" panose="020B0604020202020204" pitchFamily="34" charset="0"/>
              </a:rPr>
              <a:t> particles” in colloidal suspension</a:t>
            </a:r>
          </a:p>
          <a:p>
            <a:pPr algn="ctr"/>
            <a:r>
              <a:rPr lang="en-US" baseline="30000" dirty="0">
                <a:latin typeface="Arial" panose="020B0604020202020204" pitchFamily="34" charset="0"/>
                <a:cs typeface="Arial" panose="020B0604020202020204" pitchFamily="34" charset="0"/>
              </a:rPr>
              <a:t>4</a:t>
            </a:r>
            <a:r>
              <a:rPr lang="en-US" dirty="0">
                <a:latin typeface="Arial" panose="020B0604020202020204" pitchFamily="34" charset="0"/>
                <a:cs typeface="Arial" panose="020B0604020202020204" pitchFamily="34" charset="0"/>
              </a:rPr>
              <a:t>Rossetti, R.; Nakahara, S.; Brus, L. E. </a:t>
            </a:r>
            <a:r>
              <a:rPr lang="en-US" i="1" dirty="0">
                <a:latin typeface="Arial" panose="020B0604020202020204" pitchFamily="34" charset="0"/>
                <a:cs typeface="Arial" panose="020B0604020202020204" pitchFamily="34" charset="0"/>
              </a:rPr>
              <a:t>J. Chem. Phys.</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1983</a:t>
            </a:r>
            <a:r>
              <a:rPr lang="en-US" dirty="0">
                <a:latin typeface="Arial" panose="020B0604020202020204" pitchFamily="34" charset="0"/>
                <a:cs typeface="Arial" panose="020B0604020202020204" pitchFamily="34" charset="0"/>
              </a:rPr>
              <a:t>, 79(2)</a:t>
            </a:r>
          </a:p>
        </p:txBody>
      </p:sp>
      <p:sp>
        <p:nvSpPr>
          <p:cNvPr id="55" name="TextBox 54">
            <a:extLst>
              <a:ext uri="{FF2B5EF4-FFF2-40B4-BE49-F238E27FC236}">
                <a16:creationId xmlns:a16="http://schemas.microsoft.com/office/drawing/2014/main" id="{D58CABDE-C828-65CB-4163-6906BC904A7F}"/>
              </a:ext>
            </a:extLst>
          </p:cNvPr>
          <p:cNvSpPr txBox="1"/>
          <p:nvPr/>
        </p:nvSpPr>
        <p:spPr>
          <a:xfrm>
            <a:off x="6249739" y="4710331"/>
            <a:ext cx="3039081" cy="1200329"/>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The term “quantum dot” was first used</a:t>
            </a:r>
          </a:p>
          <a:p>
            <a:pPr algn="ctr"/>
            <a:r>
              <a:rPr lang="en-US" baseline="30000" dirty="0">
                <a:latin typeface="Arial" panose="020B0604020202020204" pitchFamily="34" charset="0"/>
                <a:cs typeface="Arial" panose="020B0604020202020204" pitchFamily="34" charset="0"/>
              </a:rPr>
              <a:t>6</a:t>
            </a:r>
            <a:r>
              <a:rPr lang="en-US" dirty="0">
                <a:latin typeface="Arial" panose="020B0604020202020204" pitchFamily="34" charset="0"/>
                <a:cs typeface="Arial" panose="020B0604020202020204" pitchFamily="34" charset="0"/>
              </a:rPr>
              <a:t>Reed, M. A. </a:t>
            </a:r>
            <a:r>
              <a:rPr lang="en-US" i="1" dirty="0">
                <a:latin typeface="Arial" panose="020B0604020202020204" pitchFamily="34" charset="0"/>
                <a:cs typeface="Arial" panose="020B0604020202020204" pitchFamily="34" charset="0"/>
              </a:rPr>
              <a:t>et. al. J. Vac. Sci. Technol. B. </a:t>
            </a:r>
            <a:r>
              <a:rPr lang="en-US" b="1" dirty="0">
                <a:latin typeface="Arial" panose="020B0604020202020204" pitchFamily="34" charset="0"/>
                <a:cs typeface="Arial" panose="020B0604020202020204" pitchFamily="34" charset="0"/>
              </a:rPr>
              <a:t>1986</a:t>
            </a:r>
            <a:r>
              <a:rPr lang="en-US" dirty="0">
                <a:latin typeface="Arial" panose="020B0604020202020204" pitchFamily="34" charset="0"/>
                <a:cs typeface="Arial" panose="020B0604020202020204" pitchFamily="34" charset="0"/>
              </a:rPr>
              <a:t>, 4(1)</a:t>
            </a:r>
            <a:r>
              <a:rPr lang="en-US" i="1"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grpSp>
        <p:nvGrpSpPr>
          <p:cNvPr id="63" name="Group 62">
            <a:extLst>
              <a:ext uri="{FF2B5EF4-FFF2-40B4-BE49-F238E27FC236}">
                <a16:creationId xmlns:a16="http://schemas.microsoft.com/office/drawing/2014/main" id="{D797CBC7-3045-5C31-D194-0585FB9DD6FF}"/>
              </a:ext>
            </a:extLst>
          </p:cNvPr>
          <p:cNvGrpSpPr/>
          <p:nvPr/>
        </p:nvGrpSpPr>
        <p:grpSpPr>
          <a:xfrm flipV="1">
            <a:off x="3673807" y="4007561"/>
            <a:ext cx="106532" cy="701544"/>
            <a:chOff x="1541615" y="3375734"/>
            <a:chExt cx="106532" cy="701544"/>
          </a:xfrm>
        </p:grpSpPr>
        <p:cxnSp>
          <p:nvCxnSpPr>
            <p:cNvPr id="64" name="Straight Connector 63">
              <a:extLst>
                <a:ext uri="{FF2B5EF4-FFF2-40B4-BE49-F238E27FC236}">
                  <a16:creationId xmlns:a16="http://schemas.microsoft.com/office/drawing/2014/main" id="{92927861-1ACC-62E4-1546-EDDE5B6EDD1F}"/>
                </a:ext>
              </a:extLst>
            </p:cNvPr>
            <p:cNvCxnSpPr/>
            <p:nvPr/>
          </p:nvCxnSpPr>
          <p:spPr>
            <a:xfrm flipV="1">
              <a:off x="1594881" y="3471117"/>
              <a:ext cx="0" cy="606161"/>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65" name="Oval 64">
              <a:extLst>
                <a:ext uri="{FF2B5EF4-FFF2-40B4-BE49-F238E27FC236}">
                  <a16:creationId xmlns:a16="http://schemas.microsoft.com/office/drawing/2014/main" id="{E74BF863-3F81-7B35-6228-091A7982ADB1}"/>
                </a:ext>
              </a:extLst>
            </p:cNvPr>
            <p:cNvSpPr/>
            <p:nvPr/>
          </p:nvSpPr>
          <p:spPr>
            <a:xfrm>
              <a:off x="1541615" y="3375734"/>
              <a:ext cx="106532" cy="106532"/>
            </a:xfrm>
            <a:prstGeom prst="ellipse">
              <a:avLst/>
            </a:prstGeom>
            <a:solidFill>
              <a:srgbClr val="6161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68" name="Group 67">
            <a:extLst>
              <a:ext uri="{FF2B5EF4-FFF2-40B4-BE49-F238E27FC236}">
                <a16:creationId xmlns:a16="http://schemas.microsoft.com/office/drawing/2014/main" id="{19B4A0A3-9EBF-4342-9ABB-AEE403150077}"/>
              </a:ext>
            </a:extLst>
          </p:cNvPr>
          <p:cNvGrpSpPr/>
          <p:nvPr/>
        </p:nvGrpSpPr>
        <p:grpSpPr>
          <a:xfrm>
            <a:off x="5690964" y="2659494"/>
            <a:ext cx="106532" cy="701544"/>
            <a:chOff x="1541615" y="3375734"/>
            <a:chExt cx="106532" cy="701544"/>
          </a:xfrm>
        </p:grpSpPr>
        <p:cxnSp>
          <p:nvCxnSpPr>
            <p:cNvPr id="69" name="Straight Connector 68">
              <a:extLst>
                <a:ext uri="{FF2B5EF4-FFF2-40B4-BE49-F238E27FC236}">
                  <a16:creationId xmlns:a16="http://schemas.microsoft.com/office/drawing/2014/main" id="{18B89254-68EE-BA59-5273-B5FADE1F3A63}"/>
                </a:ext>
              </a:extLst>
            </p:cNvPr>
            <p:cNvCxnSpPr/>
            <p:nvPr/>
          </p:nvCxnSpPr>
          <p:spPr>
            <a:xfrm flipV="1">
              <a:off x="1594881" y="3471117"/>
              <a:ext cx="0" cy="606161"/>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70" name="Oval 69">
              <a:extLst>
                <a:ext uri="{FF2B5EF4-FFF2-40B4-BE49-F238E27FC236}">
                  <a16:creationId xmlns:a16="http://schemas.microsoft.com/office/drawing/2014/main" id="{04E3A382-D6EF-97AC-8A4F-15899F497D7A}"/>
                </a:ext>
              </a:extLst>
            </p:cNvPr>
            <p:cNvSpPr/>
            <p:nvPr/>
          </p:nvSpPr>
          <p:spPr>
            <a:xfrm>
              <a:off x="1541615" y="3375734"/>
              <a:ext cx="106532" cy="106532"/>
            </a:xfrm>
            <a:prstGeom prst="ellipse">
              <a:avLst/>
            </a:prstGeom>
            <a:solidFill>
              <a:srgbClr val="6161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C4EE0DB8-99E1-36BA-D5D8-784FACD22A8D}"/>
              </a:ext>
            </a:extLst>
          </p:cNvPr>
          <p:cNvGrpSpPr/>
          <p:nvPr/>
        </p:nvGrpSpPr>
        <p:grpSpPr>
          <a:xfrm flipV="1">
            <a:off x="7716014" y="4007561"/>
            <a:ext cx="106532" cy="701544"/>
            <a:chOff x="1541615" y="3375734"/>
            <a:chExt cx="106532" cy="701544"/>
          </a:xfrm>
        </p:grpSpPr>
        <p:cxnSp>
          <p:nvCxnSpPr>
            <p:cNvPr id="72" name="Straight Connector 71">
              <a:extLst>
                <a:ext uri="{FF2B5EF4-FFF2-40B4-BE49-F238E27FC236}">
                  <a16:creationId xmlns:a16="http://schemas.microsoft.com/office/drawing/2014/main" id="{46BEE96C-3FAD-9B53-1933-DB626705AB8C}"/>
                </a:ext>
              </a:extLst>
            </p:cNvPr>
            <p:cNvCxnSpPr/>
            <p:nvPr/>
          </p:nvCxnSpPr>
          <p:spPr>
            <a:xfrm flipV="1">
              <a:off x="1594881" y="3471117"/>
              <a:ext cx="0" cy="606161"/>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73" name="Oval 72">
              <a:extLst>
                <a:ext uri="{FF2B5EF4-FFF2-40B4-BE49-F238E27FC236}">
                  <a16:creationId xmlns:a16="http://schemas.microsoft.com/office/drawing/2014/main" id="{1BC5F1B9-7F93-8A6B-543A-C3ABB16F7074}"/>
                </a:ext>
              </a:extLst>
            </p:cNvPr>
            <p:cNvSpPr/>
            <p:nvPr/>
          </p:nvSpPr>
          <p:spPr>
            <a:xfrm>
              <a:off x="1541615" y="3375734"/>
              <a:ext cx="106532" cy="106532"/>
            </a:xfrm>
            <a:prstGeom prst="ellipse">
              <a:avLst/>
            </a:prstGeom>
            <a:solidFill>
              <a:srgbClr val="6161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8" name="Oval 27">
            <a:extLst>
              <a:ext uri="{FF2B5EF4-FFF2-40B4-BE49-F238E27FC236}">
                <a16:creationId xmlns:a16="http://schemas.microsoft.com/office/drawing/2014/main" id="{9B8CF93A-841C-BEA0-4974-43452C10EA73}"/>
              </a:ext>
            </a:extLst>
          </p:cNvPr>
          <p:cNvSpPr>
            <a:spLocks noChangeAspect="1"/>
          </p:cNvSpPr>
          <p:nvPr/>
        </p:nvSpPr>
        <p:spPr>
          <a:xfrm>
            <a:off x="5590888" y="3522995"/>
            <a:ext cx="315689" cy="31568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6D8048AE-1F3A-D58C-9F7C-A81B5DD2269B}"/>
              </a:ext>
            </a:extLst>
          </p:cNvPr>
          <p:cNvSpPr>
            <a:spLocks noChangeAspect="1"/>
          </p:cNvSpPr>
          <p:nvPr/>
        </p:nvSpPr>
        <p:spPr>
          <a:xfrm>
            <a:off x="7611991" y="3522995"/>
            <a:ext cx="315689" cy="31568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87" name="Group 86">
            <a:extLst>
              <a:ext uri="{FF2B5EF4-FFF2-40B4-BE49-F238E27FC236}">
                <a16:creationId xmlns:a16="http://schemas.microsoft.com/office/drawing/2014/main" id="{344E395A-1672-8E43-1875-9473832DC073}"/>
              </a:ext>
            </a:extLst>
          </p:cNvPr>
          <p:cNvGrpSpPr/>
          <p:nvPr/>
        </p:nvGrpSpPr>
        <p:grpSpPr>
          <a:xfrm>
            <a:off x="9737672" y="2659494"/>
            <a:ext cx="106532" cy="701544"/>
            <a:chOff x="1541615" y="3375734"/>
            <a:chExt cx="106532" cy="701544"/>
          </a:xfrm>
        </p:grpSpPr>
        <p:cxnSp>
          <p:nvCxnSpPr>
            <p:cNvPr id="88" name="Straight Connector 87">
              <a:extLst>
                <a:ext uri="{FF2B5EF4-FFF2-40B4-BE49-F238E27FC236}">
                  <a16:creationId xmlns:a16="http://schemas.microsoft.com/office/drawing/2014/main" id="{33A48D2B-B299-E1A6-EDA9-AA51F918899D}"/>
                </a:ext>
              </a:extLst>
            </p:cNvPr>
            <p:cNvCxnSpPr/>
            <p:nvPr/>
          </p:nvCxnSpPr>
          <p:spPr>
            <a:xfrm flipV="1">
              <a:off x="1594881" y="3471117"/>
              <a:ext cx="0" cy="606161"/>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89" name="Oval 88">
              <a:extLst>
                <a:ext uri="{FF2B5EF4-FFF2-40B4-BE49-F238E27FC236}">
                  <a16:creationId xmlns:a16="http://schemas.microsoft.com/office/drawing/2014/main" id="{D74A7899-3A08-A5F2-5F70-148866FE2DAC}"/>
                </a:ext>
              </a:extLst>
            </p:cNvPr>
            <p:cNvSpPr/>
            <p:nvPr/>
          </p:nvSpPr>
          <p:spPr>
            <a:xfrm>
              <a:off x="1541615" y="3375734"/>
              <a:ext cx="106532" cy="106532"/>
            </a:xfrm>
            <a:prstGeom prst="ellipse">
              <a:avLst/>
            </a:prstGeom>
            <a:solidFill>
              <a:srgbClr val="6161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90" name="TextBox 89">
            <a:extLst>
              <a:ext uri="{FF2B5EF4-FFF2-40B4-BE49-F238E27FC236}">
                <a16:creationId xmlns:a16="http://schemas.microsoft.com/office/drawing/2014/main" id="{4DD637F4-00F9-C156-2202-0122C22635DB}"/>
              </a:ext>
            </a:extLst>
          </p:cNvPr>
          <p:cNvSpPr txBox="1"/>
          <p:nvPr/>
        </p:nvSpPr>
        <p:spPr>
          <a:xfrm>
            <a:off x="8487503" y="2009296"/>
            <a:ext cx="2606870"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Event</a:t>
            </a:r>
          </a:p>
        </p:txBody>
      </p:sp>
      <p:grpSp>
        <p:nvGrpSpPr>
          <p:cNvPr id="96" name="Group 95">
            <a:extLst>
              <a:ext uri="{FF2B5EF4-FFF2-40B4-BE49-F238E27FC236}">
                <a16:creationId xmlns:a16="http://schemas.microsoft.com/office/drawing/2014/main" id="{DE99E408-48B8-DD26-EDAA-E3C60C67A9A7}"/>
              </a:ext>
            </a:extLst>
          </p:cNvPr>
          <p:cNvGrpSpPr/>
          <p:nvPr/>
        </p:nvGrpSpPr>
        <p:grpSpPr>
          <a:xfrm>
            <a:off x="1652148" y="2659494"/>
            <a:ext cx="106532" cy="701544"/>
            <a:chOff x="1541615" y="3375734"/>
            <a:chExt cx="106532" cy="701544"/>
          </a:xfrm>
        </p:grpSpPr>
        <p:cxnSp>
          <p:nvCxnSpPr>
            <p:cNvPr id="97" name="Straight Connector 96">
              <a:extLst>
                <a:ext uri="{FF2B5EF4-FFF2-40B4-BE49-F238E27FC236}">
                  <a16:creationId xmlns:a16="http://schemas.microsoft.com/office/drawing/2014/main" id="{6C4600B1-5EDC-2385-756E-E538A8E11632}"/>
                </a:ext>
              </a:extLst>
            </p:cNvPr>
            <p:cNvCxnSpPr/>
            <p:nvPr/>
          </p:nvCxnSpPr>
          <p:spPr>
            <a:xfrm flipV="1">
              <a:off x="1594881" y="3471117"/>
              <a:ext cx="0" cy="606161"/>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98" name="Oval 97">
              <a:extLst>
                <a:ext uri="{FF2B5EF4-FFF2-40B4-BE49-F238E27FC236}">
                  <a16:creationId xmlns:a16="http://schemas.microsoft.com/office/drawing/2014/main" id="{5C85D077-E3D6-C5B4-9DB3-323660B19638}"/>
                </a:ext>
              </a:extLst>
            </p:cNvPr>
            <p:cNvSpPr/>
            <p:nvPr/>
          </p:nvSpPr>
          <p:spPr>
            <a:xfrm>
              <a:off x="1541615" y="3375734"/>
              <a:ext cx="106532" cy="106532"/>
            </a:xfrm>
            <a:prstGeom prst="ellipse">
              <a:avLst/>
            </a:prstGeom>
            <a:solidFill>
              <a:srgbClr val="6161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38" name="Oval 37">
            <a:extLst>
              <a:ext uri="{FF2B5EF4-FFF2-40B4-BE49-F238E27FC236}">
                <a16:creationId xmlns:a16="http://schemas.microsoft.com/office/drawing/2014/main" id="{31EFF76D-F1A5-DD88-6CE4-DCF46D51AE0A}"/>
              </a:ext>
            </a:extLst>
          </p:cNvPr>
          <p:cNvSpPr>
            <a:spLocks noChangeAspect="1"/>
          </p:cNvSpPr>
          <p:nvPr/>
        </p:nvSpPr>
        <p:spPr>
          <a:xfrm>
            <a:off x="9633094" y="3522995"/>
            <a:ext cx="315689" cy="31568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D236B0D-8A14-57D0-EB57-69F474B6C13F}"/>
              </a:ext>
            </a:extLst>
          </p:cNvPr>
          <p:cNvSpPr txBox="1"/>
          <p:nvPr/>
        </p:nvSpPr>
        <p:spPr>
          <a:xfrm>
            <a:off x="1010729" y="4007561"/>
            <a:ext cx="1390483" cy="461665"/>
          </a:xfrm>
          <a:prstGeom prst="rect">
            <a:avLst/>
          </a:prstGeom>
          <a:noFill/>
        </p:spPr>
        <p:txBody>
          <a:bodyPr wrap="square" rtlCol="0">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1981</a:t>
            </a:r>
          </a:p>
        </p:txBody>
      </p:sp>
      <p:sp>
        <p:nvSpPr>
          <p:cNvPr id="3" name="TextBox 2">
            <a:extLst>
              <a:ext uri="{FF2B5EF4-FFF2-40B4-BE49-F238E27FC236}">
                <a16:creationId xmlns:a16="http://schemas.microsoft.com/office/drawing/2014/main" id="{B671450A-E6BC-1FD9-A44D-640F539161D4}"/>
              </a:ext>
            </a:extLst>
          </p:cNvPr>
          <p:cNvSpPr txBox="1"/>
          <p:nvPr/>
        </p:nvSpPr>
        <p:spPr>
          <a:xfrm>
            <a:off x="3033527" y="2899301"/>
            <a:ext cx="1390483" cy="461665"/>
          </a:xfrm>
          <a:prstGeom prst="rect">
            <a:avLst/>
          </a:prstGeom>
          <a:noFill/>
        </p:spPr>
        <p:txBody>
          <a:bodyPr wrap="square" rtlCol="0">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1982</a:t>
            </a:r>
          </a:p>
        </p:txBody>
      </p:sp>
      <p:sp>
        <p:nvSpPr>
          <p:cNvPr id="5" name="TextBox 4">
            <a:extLst>
              <a:ext uri="{FF2B5EF4-FFF2-40B4-BE49-F238E27FC236}">
                <a16:creationId xmlns:a16="http://schemas.microsoft.com/office/drawing/2014/main" id="{D5A2B5F2-706E-CE46-EB7B-DE7300941705}"/>
              </a:ext>
            </a:extLst>
          </p:cNvPr>
          <p:cNvSpPr txBox="1"/>
          <p:nvPr/>
        </p:nvSpPr>
        <p:spPr>
          <a:xfrm>
            <a:off x="5052935" y="4007561"/>
            <a:ext cx="1390483" cy="461665"/>
          </a:xfrm>
          <a:prstGeom prst="rect">
            <a:avLst/>
          </a:prstGeom>
          <a:noFill/>
        </p:spPr>
        <p:txBody>
          <a:bodyPr wrap="square" rtlCol="0">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1983</a:t>
            </a:r>
          </a:p>
        </p:txBody>
      </p:sp>
      <p:sp>
        <p:nvSpPr>
          <p:cNvPr id="14" name="TextBox 13">
            <a:extLst>
              <a:ext uri="{FF2B5EF4-FFF2-40B4-BE49-F238E27FC236}">
                <a16:creationId xmlns:a16="http://schemas.microsoft.com/office/drawing/2014/main" id="{7903D49A-958A-5191-D959-6365B231006C}"/>
              </a:ext>
            </a:extLst>
          </p:cNvPr>
          <p:cNvSpPr txBox="1"/>
          <p:nvPr/>
        </p:nvSpPr>
        <p:spPr>
          <a:xfrm>
            <a:off x="7080234" y="2894567"/>
            <a:ext cx="1390483" cy="461665"/>
          </a:xfrm>
          <a:prstGeom prst="rect">
            <a:avLst/>
          </a:prstGeom>
          <a:noFill/>
        </p:spPr>
        <p:txBody>
          <a:bodyPr wrap="square" rtlCol="0">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1986</a:t>
            </a:r>
          </a:p>
        </p:txBody>
      </p:sp>
      <p:sp>
        <p:nvSpPr>
          <p:cNvPr id="15" name="TextBox 14">
            <a:extLst>
              <a:ext uri="{FF2B5EF4-FFF2-40B4-BE49-F238E27FC236}">
                <a16:creationId xmlns:a16="http://schemas.microsoft.com/office/drawing/2014/main" id="{772ED73E-5B54-C41B-8097-22B1A07D1973}"/>
              </a:ext>
            </a:extLst>
          </p:cNvPr>
          <p:cNvSpPr txBox="1"/>
          <p:nvPr/>
        </p:nvSpPr>
        <p:spPr>
          <a:xfrm>
            <a:off x="9148962" y="4007561"/>
            <a:ext cx="1390483" cy="461665"/>
          </a:xfrm>
          <a:prstGeom prst="rect">
            <a:avLst/>
          </a:prstGeom>
          <a:noFill/>
        </p:spPr>
        <p:txBody>
          <a:bodyPr wrap="square" rtlCol="0">
            <a:spAutoFit/>
          </a:bodyPr>
          <a:lstStyle/>
          <a:p>
            <a:pPr algn="ctr"/>
            <a:r>
              <a:rPr lang="en-US" sz="2400" b="1" dirty="0" err="1">
                <a:solidFill>
                  <a:schemeClr val="tx1">
                    <a:lumMod val="65000"/>
                    <a:lumOff val="35000"/>
                  </a:schemeClr>
                </a:solidFill>
                <a:latin typeface="Arial" panose="020B0604020202020204" pitchFamily="34" charset="0"/>
                <a:cs typeface="Arial" panose="020B0604020202020204" pitchFamily="34" charset="0"/>
              </a:rPr>
              <a:t>xxxx</a:t>
            </a:r>
            <a:endParaRPr lang="en-US" sz="24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3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ipe(down)">
                                      <p:cBhvr>
                                        <p:cTn id="11" dur="500"/>
                                        <p:tgtEl>
                                          <p:spTgt spid="96"/>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wipe(left)">
                                      <p:cBhvr>
                                        <p:cTn id="21" dur="500"/>
                                        <p:tgtEl>
                                          <p:spTgt spid="99"/>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up)">
                                      <p:cBhvr>
                                        <p:cTn id="25" dur="500"/>
                                        <p:tgtEl>
                                          <p:spTgt spid="63"/>
                                        </p:tgtEl>
                                      </p:cBhvr>
                                    </p:animEffec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wipe(left)">
                                      <p:cBhvr>
                                        <p:cTn id="35" dur="500"/>
                                        <p:tgtEl>
                                          <p:spTgt spid="100"/>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down)">
                                      <p:cBhvr>
                                        <p:cTn id="39" dur="500"/>
                                        <p:tgtEl>
                                          <p:spTgt spid="68"/>
                                        </p:tgtEl>
                                      </p:cBhvr>
                                    </p:animEffect>
                                  </p:childTnLst>
                                </p:cTn>
                              </p:par>
                            </p:childTnLst>
                          </p:cTn>
                        </p:par>
                        <p:par>
                          <p:cTn id="40" fill="hold">
                            <p:stCondLst>
                              <p:cond delay="1000"/>
                            </p:stCondLst>
                            <p:childTnLst>
                              <p:par>
                                <p:cTn id="41" presetID="1" presetClass="entr" presetSubtype="0"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wipe(left)">
                                      <p:cBhvr>
                                        <p:cTn id="49" dur="500"/>
                                        <p:tgtEl>
                                          <p:spTgt spid="101"/>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up)">
                                      <p:cBhvr>
                                        <p:cTn id="53" dur="500"/>
                                        <p:tgtEl>
                                          <p:spTgt spid="71"/>
                                        </p:tgtEl>
                                      </p:cBhvr>
                                    </p:animEffect>
                                  </p:childTnLst>
                                </p:cTn>
                              </p:par>
                            </p:childTnLst>
                          </p:cTn>
                        </p:par>
                        <p:par>
                          <p:cTn id="54" fill="hold">
                            <p:stCondLst>
                              <p:cond delay="1000"/>
                            </p:stCondLst>
                            <p:childTnLst>
                              <p:par>
                                <p:cTn id="55" presetID="1" presetClass="entr" presetSubtype="0" fill="hold" grpId="0" nodeType="after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6"/>
                                        </p:tgtEl>
                                        <p:attrNameLst>
                                          <p:attrName>style.visibility</p:attrName>
                                        </p:attrNameLst>
                                      </p:cBhvr>
                                      <p:to>
                                        <p:strVal val="visible"/>
                                      </p:to>
                                    </p:set>
                                    <p:animEffect transition="in" filter="wipe(left)">
                                      <p:cBhvr>
                                        <p:cTn id="63" dur="500"/>
                                        <p:tgtEl>
                                          <p:spTgt spid="106"/>
                                        </p:tgtEl>
                                      </p:cBhvr>
                                    </p:animEffect>
                                  </p:childTnLst>
                                </p:cTn>
                              </p:par>
                            </p:childTnLst>
                          </p:cTn>
                        </p:par>
                        <p:par>
                          <p:cTn id="64" fill="hold">
                            <p:stCondLst>
                              <p:cond delay="500"/>
                            </p:stCondLst>
                            <p:childTnLst>
                              <p:par>
                                <p:cTn id="65" presetID="22" presetClass="entr" presetSubtype="4" fill="hold" nodeType="after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wipe(down)">
                                      <p:cBhvr>
                                        <p:cTn id="67" dur="500"/>
                                        <p:tgtEl>
                                          <p:spTgt spid="87"/>
                                        </p:tgtEl>
                                      </p:cBhvr>
                                    </p:animEffec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10"/>
                                        </p:tgtEl>
                                        <p:attrNameLst>
                                          <p:attrName>style.visibility</p:attrName>
                                        </p:attrNameLst>
                                      </p:cBhvr>
                                      <p:to>
                                        <p:strVal val="visible"/>
                                      </p:to>
                                    </p:set>
                                    <p:animEffect transition="in" filter="wipe(left)">
                                      <p:cBhvr>
                                        <p:cTn id="7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49" grpId="0"/>
      <p:bldP spid="51" grpId="0"/>
      <p:bldP spid="53" grpId="0"/>
      <p:bldP spid="55" grpId="0"/>
      <p:bldP spid="90" grpId="0"/>
      <p:bldP spid="2" grpId="0"/>
      <p:bldP spid="3" grpId="0"/>
      <p:bldP spid="5"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2E481-168A-455F-BA6F-5B5CE0B151D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714EAE6-3B53-A337-284D-3765B68B85E6}"/>
              </a:ext>
            </a:extLst>
          </p:cNvPr>
          <p:cNvSpPr>
            <a:spLocks noGrp="1"/>
          </p:cNvSpPr>
          <p:nvPr>
            <p:ph type="body" sz="quarter" idx="14"/>
          </p:nvPr>
        </p:nvSpPr>
        <p:spPr/>
        <p:txBody>
          <a:bodyPr/>
          <a:lstStyle/>
          <a:p>
            <a:r>
              <a:rPr lang="en-US" dirty="0"/>
              <a:t>Visuals in a Talk</a:t>
            </a:r>
          </a:p>
        </p:txBody>
      </p:sp>
      <p:sp>
        <p:nvSpPr>
          <p:cNvPr id="3" name="Text Placeholder 2">
            <a:extLst>
              <a:ext uri="{FF2B5EF4-FFF2-40B4-BE49-F238E27FC236}">
                <a16:creationId xmlns:a16="http://schemas.microsoft.com/office/drawing/2014/main" id="{7D9E38B1-C0FB-010E-25F3-AD3D6DEF0FCB}"/>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solidFill>
                  <a:srgbClr val="FFFF00"/>
                </a:solidFill>
              </a:rPr>
              <a:t>Don’t use funky colors</a:t>
            </a:r>
          </a:p>
          <a:p>
            <a:pPr marL="342900" indent="-342900">
              <a:buFont typeface="Arial" panose="020B0604020202020204" pitchFamily="34" charset="0"/>
              <a:buChar char="•"/>
            </a:pPr>
            <a:r>
              <a:rPr lang="en-US" sz="3200" dirty="0"/>
              <a:t>Be aware of color blindness when making figures</a:t>
            </a:r>
          </a:p>
        </p:txBody>
      </p:sp>
      <p:sp>
        <p:nvSpPr>
          <p:cNvPr id="4" name="Text Placeholder 3">
            <a:extLst>
              <a:ext uri="{FF2B5EF4-FFF2-40B4-BE49-F238E27FC236}">
                <a16:creationId xmlns:a16="http://schemas.microsoft.com/office/drawing/2014/main" id="{82C3BF87-773B-7F58-D81D-6639AF602151}"/>
              </a:ext>
            </a:extLst>
          </p:cNvPr>
          <p:cNvSpPr>
            <a:spLocks noGrp="1"/>
          </p:cNvSpPr>
          <p:nvPr>
            <p:ph type="body" sz="quarter" idx="12"/>
          </p:nvPr>
        </p:nvSpPr>
        <p:spPr/>
        <p:txBody>
          <a:bodyPr/>
          <a:lstStyle/>
          <a:p>
            <a:endParaRPr lang="en-US"/>
          </a:p>
        </p:txBody>
      </p:sp>
      <p:pic>
        <p:nvPicPr>
          <p:cNvPr id="6" name="Picture 5" descr="A collection of diagrams showing different types of energy&#10;&#10;AI-generated content may be incorrect.">
            <a:extLst>
              <a:ext uri="{FF2B5EF4-FFF2-40B4-BE49-F238E27FC236}">
                <a16:creationId xmlns:a16="http://schemas.microsoft.com/office/drawing/2014/main" id="{20360902-CFB6-047A-57A0-C65851223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278" y="2777934"/>
            <a:ext cx="4276344" cy="2700528"/>
          </a:xfrm>
          <a:prstGeom prst="rect">
            <a:avLst/>
          </a:prstGeom>
        </p:spPr>
      </p:pic>
      <p:sp>
        <p:nvSpPr>
          <p:cNvPr id="8" name="TextBox 7">
            <a:extLst>
              <a:ext uri="{FF2B5EF4-FFF2-40B4-BE49-F238E27FC236}">
                <a16:creationId xmlns:a16="http://schemas.microsoft.com/office/drawing/2014/main" id="{A396659D-FC8B-3350-FD8E-7545DA937564}"/>
              </a:ext>
            </a:extLst>
          </p:cNvPr>
          <p:cNvSpPr txBox="1"/>
          <p:nvPr/>
        </p:nvSpPr>
        <p:spPr>
          <a:xfrm>
            <a:off x="1371600" y="5613957"/>
            <a:ext cx="6096000" cy="369332"/>
          </a:xfrm>
          <a:prstGeom prst="rect">
            <a:avLst/>
          </a:prstGeom>
          <a:noFill/>
        </p:spPr>
        <p:txBody>
          <a:bodyPr wrap="square">
            <a:spAutoFit/>
          </a:bodyPr>
          <a:lstStyle/>
          <a:p>
            <a:r>
              <a:rPr lang="en-US" i="1" dirty="0">
                <a:latin typeface="Arial" panose="020B0604020202020204" pitchFamily="34" charset="0"/>
                <a:cs typeface="Arial" panose="020B0604020202020204" pitchFamily="34" charset="0"/>
              </a:rPr>
              <a:t>J. Phys. Chem. C </a:t>
            </a:r>
            <a:r>
              <a:rPr lang="en-US" b="1" dirty="0">
                <a:latin typeface="Arial" panose="020B0604020202020204" pitchFamily="34" charset="0"/>
                <a:cs typeface="Arial" panose="020B0604020202020204" pitchFamily="34" charset="0"/>
              </a:rPr>
              <a:t>2025</a:t>
            </a:r>
            <a:r>
              <a:rPr lang="en-US" dirty="0">
                <a:latin typeface="Arial" panose="020B0604020202020204" pitchFamily="34" charset="0"/>
                <a:cs typeface="Arial" panose="020B0604020202020204" pitchFamily="34" charset="0"/>
              </a:rPr>
              <a:t>, 129, 21, 9844–9856</a:t>
            </a:r>
          </a:p>
        </p:txBody>
      </p:sp>
      <p:pic>
        <p:nvPicPr>
          <p:cNvPr id="10" name="Picture 9" descr="A diagram of different types of light&#10;&#10;AI-generated content may be incorrect.">
            <a:extLst>
              <a:ext uri="{FF2B5EF4-FFF2-40B4-BE49-F238E27FC236}">
                <a16:creationId xmlns:a16="http://schemas.microsoft.com/office/drawing/2014/main" id="{BA8C3749-69CE-C3EB-B7E0-F24CEE542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2455162"/>
            <a:ext cx="3581400" cy="3158795"/>
          </a:xfrm>
          <a:prstGeom prst="rect">
            <a:avLst/>
          </a:prstGeom>
        </p:spPr>
      </p:pic>
      <p:sp>
        <p:nvSpPr>
          <p:cNvPr id="12" name="TextBox 11">
            <a:extLst>
              <a:ext uri="{FF2B5EF4-FFF2-40B4-BE49-F238E27FC236}">
                <a16:creationId xmlns:a16="http://schemas.microsoft.com/office/drawing/2014/main" id="{7609BF98-2B9F-A6CA-536E-31AFF75784B7}"/>
              </a:ext>
            </a:extLst>
          </p:cNvPr>
          <p:cNvSpPr txBox="1"/>
          <p:nvPr/>
        </p:nvSpPr>
        <p:spPr>
          <a:xfrm>
            <a:off x="7239000" y="5613957"/>
            <a:ext cx="6096000" cy="369332"/>
          </a:xfrm>
          <a:prstGeom prst="rect">
            <a:avLst/>
          </a:prstGeom>
          <a:noFill/>
        </p:spPr>
        <p:txBody>
          <a:bodyPr wrap="square">
            <a:spAutoFit/>
          </a:bodyPr>
          <a:lstStyle/>
          <a:p>
            <a:r>
              <a:rPr lang="en-US" i="1" dirty="0">
                <a:latin typeface="Arial" panose="020B0604020202020204" pitchFamily="34" charset="0"/>
                <a:cs typeface="Arial" panose="020B0604020202020204" pitchFamily="34" charset="0"/>
              </a:rPr>
              <a:t>J. Phys. Chem. C </a:t>
            </a:r>
            <a:r>
              <a:rPr lang="en-US" b="1" dirty="0">
                <a:latin typeface="Arial" panose="020B0604020202020204" pitchFamily="34" charset="0"/>
                <a:cs typeface="Arial" panose="020B0604020202020204" pitchFamily="34" charset="0"/>
              </a:rPr>
              <a:t>2025</a:t>
            </a:r>
            <a:r>
              <a:rPr lang="en-US" dirty="0">
                <a:latin typeface="Arial" panose="020B0604020202020204" pitchFamily="34" charset="0"/>
                <a:cs typeface="Arial" panose="020B0604020202020204" pitchFamily="34" charset="0"/>
              </a:rPr>
              <a:t>, 129, 21, 9795–9800</a:t>
            </a:r>
          </a:p>
        </p:txBody>
      </p:sp>
    </p:spTree>
    <p:extLst>
      <p:ext uri="{BB962C8B-B14F-4D97-AF65-F5344CB8AC3E}">
        <p14:creationId xmlns:p14="http://schemas.microsoft.com/office/powerpoint/2010/main" val="3452271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2C3AC-827A-4605-DC55-8D071EDB1B2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A329D92-B097-D9BA-20BD-1BDC92C74252}"/>
              </a:ext>
            </a:extLst>
          </p:cNvPr>
          <p:cNvSpPr>
            <a:spLocks noGrp="1"/>
          </p:cNvSpPr>
          <p:nvPr>
            <p:ph type="body" sz="quarter" idx="14"/>
          </p:nvPr>
        </p:nvSpPr>
        <p:spPr/>
        <p:txBody>
          <a:bodyPr/>
          <a:lstStyle/>
          <a:p>
            <a:r>
              <a:rPr lang="en-US" dirty="0"/>
              <a:t>References in a Talk</a:t>
            </a:r>
          </a:p>
        </p:txBody>
      </p:sp>
      <p:sp>
        <p:nvSpPr>
          <p:cNvPr id="3" name="Text Placeholder 2">
            <a:extLst>
              <a:ext uri="{FF2B5EF4-FFF2-40B4-BE49-F238E27FC236}">
                <a16:creationId xmlns:a16="http://schemas.microsoft.com/office/drawing/2014/main" id="{AD23A5DD-1D4B-A83A-4EE7-8A8A01115E26}"/>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t>Be consistent throughout the talk</a:t>
            </a:r>
          </a:p>
          <a:p>
            <a:pPr marL="1028700" lvl="1" indent="-342900"/>
            <a:r>
              <a:rPr lang="en-US" sz="3200" dirty="0">
                <a:latin typeface="Arial" panose="020B0604020202020204" pitchFamily="34" charset="0"/>
                <a:cs typeface="Arial" panose="020B0604020202020204" pitchFamily="34" charset="0"/>
              </a:rPr>
              <a:t>Numbering (</a:t>
            </a:r>
            <a:r>
              <a:rPr lang="en-US" sz="3200" dirty="0" err="1">
                <a:latin typeface="Arial" panose="020B0604020202020204" pitchFamily="34" charset="0"/>
                <a:cs typeface="Arial" panose="020B0604020202020204" pitchFamily="34" charset="0"/>
              </a:rPr>
              <a:t>a,b,c</a:t>
            </a:r>
            <a:r>
              <a:rPr lang="en-US" sz="3200" dirty="0">
                <a:latin typeface="Arial" panose="020B0604020202020204" pitchFamily="34" charset="0"/>
                <a:cs typeface="Arial" panose="020B0604020202020204" pitchFamily="34" charset="0"/>
              </a:rPr>
              <a:t>,… or 1,2,3…)</a:t>
            </a:r>
          </a:p>
          <a:p>
            <a:pPr marL="1028700" lvl="1" indent="-342900"/>
            <a:r>
              <a:rPr lang="en-US" sz="3200" dirty="0">
                <a:latin typeface="Arial" panose="020B0604020202020204" pitchFamily="34" charset="0"/>
                <a:cs typeface="Arial" panose="020B0604020202020204" pitchFamily="34" charset="0"/>
              </a:rPr>
              <a:t>ACS style </a:t>
            </a:r>
          </a:p>
          <a:p>
            <a:pPr marL="457200" indent="-457200">
              <a:buFont typeface="Arial" panose="020B0604020202020204" pitchFamily="34" charset="0"/>
              <a:buChar char="•"/>
            </a:pPr>
            <a:r>
              <a:rPr lang="en-US" sz="3200" dirty="0"/>
              <a:t>Don’t include a full citation</a:t>
            </a:r>
          </a:p>
          <a:p>
            <a:pPr marL="1143000" lvl="1" indent="-457200"/>
            <a:r>
              <a:rPr lang="en-US" sz="3200" dirty="0"/>
              <a:t>Include enough info for someone to look it up</a:t>
            </a:r>
          </a:p>
          <a:p>
            <a:pPr marL="457200" indent="-457200"/>
            <a:endParaRPr lang="en-US" sz="3200" dirty="0"/>
          </a:p>
        </p:txBody>
      </p:sp>
      <p:sp>
        <p:nvSpPr>
          <p:cNvPr id="4" name="Text Placeholder 3">
            <a:extLst>
              <a:ext uri="{FF2B5EF4-FFF2-40B4-BE49-F238E27FC236}">
                <a16:creationId xmlns:a16="http://schemas.microsoft.com/office/drawing/2014/main" id="{3AE931CA-A6C8-499E-D59B-818A6950F52F}"/>
              </a:ext>
            </a:extLst>
          </p:cNvPr>
          <p:cNvSpPr>
            <a:spLocks noGrp="1"/>
          </p:cNvSpPr>
          <p:nvPr>
            <p:ph type="body" sz="quarter" idx="12"/>
          </p:nvPr>
        </p:nvSpPr>
        <p:spPr/>
        <p:txBody>
          <a:bodyPr/>
          <a:lstStyle/>
          <a:p>
            <a:endParaRPr lang="en-US"/>
          </a:p>
        </p:txBody>
      </p:sp>
      <p:sp>
        <p:nvSpPr>
          <p:cNvPr id="6" name="TextBox 5">
            <a:extLst>
              <a:ext uri="{FF2B5EF4-FFF2-40B4-BE49-F238E27FC236}">
                <a16:creationId xmlns:a16="http://schemas.microsoft.com/office/drawing/2014/main" id="{FE36E010-1D9A-0945-A149-1D8D033FEF91}"/>
              </a:ext>
            </a:extLst>
          </p:cNvPr>
          <p:cNvSpPr txBox="1"/>
          <p:nvPr/>
        </p:nvSpPr>
        <p:spPr>
          <a:xfrm>
            <a:off x="1924120" y="4153197"/>
            <a:ext cx="10191680" cy="923330"/>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Beck, I. T.; Mitchell, E. C.; Hill, A. W.; Turney, J. M.; </a:t>
            </a:r>
            <a:r>
              <a:rPr lang="en-US" sz="1800" dirty="0" err="1">
                <a:latin typeface="Arial" panose="020B0604020202020204" pitchFamily="34" charset="0"/>
                <a:cs typeface="Arial" panose="020B0604020202020204" pitchFamily="34" charset="0"/>
              </a:rPr>
              <a:t>Rotavera</a:t>
            </a:r>
            <a:r>
              <a:rPr lang="en-US" sz="1800" dirty="0">
                <a:latin typeface="Arial" panose="020B0604020202020204" pitchFamily="34" charset="0"/>
                <a:cs typeface="Arial" panose="020B0604020202020204" pitchFamily="34" charset="0"/>
              </a:rPr>
              <a:t>, B.; Schaefer, H. F. “Evaluating the Importance of Conformers for Understanding the Vacuum-Ultraviolet Spectra of Oxiranes: Experiment and Theory” </a:t>
            </a:r>
            <a:r>
              <a:rPr lang="en-US" sz="1800" i="1" dirty="0">
                <a:latin typeface="Arial" panose="020B0604020202020204" pitchFamily="34" charset="0"/>
                <a:cs typeface="Arial" panose="020B0604020202020204" pitchFamily="34" charset="0"/>
              </a:rPr>
              <a:t>J. Phys. Chem. A </a:t>
            </a:r>
            <a:r>
              <a:rPr lang="en-US" sz="1800" b="1" dirty="0">
                <a:latin typeface="Arial" panose="020B0604020202020204" pitchFamily="34" charset="0"/>
                <a:cs typeface="Arial" panose="020B0604020202020204" pitchFamily="34" charset="0"/>
              </a:rPr>
              <a:t>2024</a:t>
            </a:r>
            <a:r>
              <a:rPr lang="en-US" sz="1800" dirty="0">
                <a:latin typeface="Arial" panose="020B0604020202020204" pitchFamily="34" charset="0"/>
                <a:cs typeface="Arial" panose="020B0604020202020204" pitchFamily="34" charset="0"/>
              </a:rPr>
              <a:t>, 128, 50, 10906–10920.</a:t>
            </a:r>
          </a:p>
        </p:txBody>
      </p:sp>
      <p:sp>
        <p:nvSpPr>
          <p:cNvPr id="8" name="TextBox 7">
            <a:extLst>
              <a:ext uri="{FF2B5EF4-FFF2-40B4-BE49-F238E27FC236}">
                <a16:creationId xmlns:a16="http://schemas.microsoft.com/office/drawing/2014/main" id="{465402A1-1DDD-D354-B238-8EE95736E00F}"/>
              </a:ext>
            </a:extLst>
          </p:cNvPr>
          <p:cNvSpPr txBox="1"/>
          <p:nvPr/>
        </p:nvSpPr>
        <p:spPr>
          <a:xfrm>
            <a:off x="538274" y="4245529"/>
            <a:ext cx="1493619" cy="4616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Too Long</a:t>
            </a:r>
          </a:p>
        </p:txBody>
      </p:sp>
      <p:sp>
        <p:nvSpPr>
          <p:cNvPr id="13" name="TextBox 12">
            <a:extLst>
              <a:ext uri="{FF2B5EF4-FFF2-40B4-BE49-F238E27FC236}">
                <a16:creationId xmlns:a16="http://schemas.microsoft.com/office/drawing/2014/main" id="{2A0A6180-7C5F-1FD5-D28C-D9D9585A9FB9}"/>
              </a:ext>
            </a:extLst>
          </p:cNvPr>
          <p:cNvSpPr txBox="1"/>
          <p:nvPr/>
        </p:nvSpPr>
        <p:spPr>
          <a:xfrm>
            <a:off x="1924120" y="5099949"/>
            <a:ext cx="1019168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Beck, I. T.; et al. </a:t>
            </a:r>
            <a:r>
              <a:rPr lang="en-US" sz="1800" i="1" dirty="0">
                <a:latin typeface="Arial" panose="020B0604020202020204" pitchFamily="34" charset="0"/>
                <a:cs typeface="Arial" panose="020B0604020202020204" pitchFamily="34" charset="0"/>
              </a:rPr>
              <a:t>J. Phys. Chem. A </a:t>
            </a:r>
            <a:r>
              <a:rPr lang="en-US" sz="1800" b="1" dirty="0">
                <a:latin typeface="Arial" panose="020B0604020202020204" pitchFamily="34" charset="0"/>
                <a:cs typeface="Arial" panose="020B0604020202020204" pitchFamily="34" charset="0"/>
              </a:rPr>
              <a:t>2024</a:t>
            </a:r>
            <a:r>
              <a:rPr lang="en-US" sz="1800" dirty="0">
                <a:latin typeface="Arial" panose="020B0604020202020204" pitchFamily="34" charset="0"/>
                <a:cs typeface="Arial" panose="020B0604020202020204" pitchFamily="34" charset="0"/>
              </a:rPr>
              <a:t>, 128, 50, 10906–10920.</a:t>
            </a:r>
          </a:p>
        </p:txBody>
      </p:sp>
      <p:sp>
        <p:nvSpPr>
          <p:cNvPr id="14" name="TextBox 13">
            <a:extLst>
              <a:ext uri="{FF2B5EF4-FFF2-40B4-BE49-F238E27FC236}">
                <a16:creationId xmlns:a16="http://schemas.microsoft.com/office/drawing/2014/main" id="{C006CC2E-83ED-483E-4797-CF6CAE6A7257}"/>
              </a:ext>
            </a:extLst>
          </p:cNvPr>
          <p:cNvSpPr txBox="1"/>
          <p:nvPr/>
        </p:nvSpPr>
        <p:spPr>
          <a:xfrm>
            <a:off x="538274" y="5053783"/>
            <a:ext cx="1493619" cy="4616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Better</a:t>
            </a:r>
          </a:p>
        </p:txBody>
      </p:sp>
    </p:spTree>
    <p:extLst>
      <p:ext uri="{BB962C8B-B14F-4D97-AF65-F5344CB8AC3E}">
        <p14:creationId xmlns:p14="http://schemas.microsoft.com/office/powerpoint/2010/main" val="399802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E1BAD-EF6D-5FAE-F377-A456766403D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579B186-28A5-E8C5-C698-D41FDB821A4F}"/>
              </a:ext>
            </a:extLst>
          </p:cNvPr>
          <p:cNvSpPr>
            <a:spLocks noGrp="1"/>
          </p:cNvSpPr>
          <p:nvPr>
            <p:ph type="body" sz="quarter" idx="14"/>
          </p:nvPr>
        </p:nvSpPr>
        <p:spPr/>
        <p:txBody>
          <a:bodyPr/>
          <a:lstStyle/>
          <a:p>
            <a:r>
              <a:rPr lang="en-US" dirty="0"/>
              <a:t>Some Last Tips</a:t>
            </a:r>
          </a:p>
        </p:txBody>
      </p:sp>
      <p:sp>
        <p:nvSpPr>
          <p:cNvPr id="3" name="Text Placeholder 2">
            <a:extLst>
              <a:ext uri="{FF2B5EF4-FFF2-40B4-BE49-F238E27FC236}">
                <a16:creationId xmlns:a16="http://schemas.microsoft.com/office/drawing/2014/main" id="{27C8A10B-1DCB-0C7F-FB31-6A40D9CF807D}"/>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t>Dress to impress</a:t>
            </a:r>
          </a:p>
          <a:p>
            <a:pPr marL="342900" indent="-342900">
              <a:buFont typeface="Arial" panose="020B0604020202020204" pitchFamily="34" charset="0"/>
              <a:buChar char="•"/>
            </a:pPr>
            <a:r>
              <a:rPr lang="en-US" sz="3200" dirty="0"/>
              <a:t>Be prepared for questions</a:t>
            </a:r>
          </a:p>
          <a:p>
            <a:pPr marL="342900" indent="-342900">
              <a:buFont typeface="Arial" panose="020B0604020202020204" pitchFamily="34" charset="0"/>
              <a:buChar char="•"/>
            </a:pPr>
            <a:r>
              <a:rPr lang="en-US" sz="3200" dirty="0"/>
              <a:t>Don’t stand still</a:t>
            </a:r>
          </a:p>
          <a:p>
            <a:pPr marL="342900" indent="-342900">
              <a:buFont typeface="Arial" panose="020B0604020202020204" pitchFamily="34" charset="0"/>
              <a:buChar char="•"/>
            </a:pPr>
            <a:r>
              <a:rPr lang="en-US" sz="3200" dirty="0"/>
              <a:t>Bring water</a:t>
            </a:r>
          </a:p>
          <a:p>
            <a:pPr marL="342900" indent="-342900">
              <a:buFont typeface="Arial" panose="020B0604020202020204" pitchFamily="34" charset="0"/>
              <a:buChar char="•"/>
            </a:pPr>
            <a:r>
              <a:rPr lang="en-US" sz="3200" dirty="0"/>
              <a:t>Make a backup plan</a:t>
            </a:r>
          </a:p>
          <a:p>
            <a:pPr marL="342900" indent="-342900">
              <a:buFont typeface="Arial" panose="020B0604020202020204" pitchFamily="34" charset="0"/>
              <a:buChar char="•"/>
            </a:pPr>
            <a:r>
              <a:rPr lang="en-US" sz="3200" dirty="0"/>
              <a:t>Practice with a clicker</a:t>
            </a:r>
          </a:p>
          <a:p>
            <a:pPr marL="342900" indent="-342900">
              <a:buFont typeface="Arial" panose="020B0604020202020204" pitchFamily="34" charset="0"/>
              <a:buChar char="•"/>
            </a:pPr>
            <a:r>
              <a:rPr lang="en-US" sz="3200" dirty="0"/>
              <a:t>Don’t use Google slides or PowerPoint Online</a:t>
            </a:r>
          </a:p>
        </p:txBody>
      </p:sp>
      <p:sp>
        <p:nvSpPr>
          <p:cNvPr id="4" name="Text Placeholder 3">
            <a:extLst>
              <a:ext uri="{FF2B5EF4-FFF2-40B4-BE49-F238E27FC236}">
                <a16:creationId xmlns:a16="http://schemas.microsoft.com/office/drawing/2014/main" id="{29270551-1B98-61CE-076B-2C359BC0363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5964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329D9-5C9A-FF12-2BDD-ADFE45C8001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05F7E4-ADE2-BBC1-7629-551CD3203304}"/>
              </a:ext>
            </a:extLst>
          </p:cNvPr>
          <p:cNvSpPr>
            <a:spLocks noGrp="1"/>
          </p:cNvSpPr>
          <p:nvPr>
            <p:ph type="body" sz="quarter" idx="14"/>
          </p:nvPr>
        </p:nvSpPr>
        <p:spPr/>
        <p:txBody>
          <a:bodyPr/>
          <a:lstStyle/>
          <a:p>
            <a:r>
              <a:rPr lang="en-US" dirty="0"/>
              <a:t>Giving a Talk Summary</a:t>
            </a:r>
          </a:p>
        </p:txBody>
      </p:sp>
      <p:sp>
        <p:nvSpPr>
          <p:cNvPr id="3" name="Text Placeholder 2">
            <a:extLst>
              <a:ext uri="{FF2B5EF4-FFF2-40B4-BE49-F238E27FC236}">
                <a16:creationId xmlns:a16="http://schemas.microsoft.com/office/drawing/2014/main" id="{4416AB34-8380-7AFA-4A5A-CB15869FF54A}"/>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t>Be consistent throughout your presentation</a:t>
            </a:r>
          </a:p>
          <a:p>
            <a:pPr marL="342900" indent="-342900">
              <a:buFont typeface="Arial" panose="020B0604020202020204" pitchFamily="34" charset="0"/>
              <a:buChar char="•"/>
            </a:pPr>
            <a:r>
              <a:rPr lang="en-US" sz="3200" dirty="0"/>
              <a:t>Use a visually appealing theme</a:t>
            </a:r>
          </a:p>
          <a:p>
            <a:pPr marL="342900" indent="-342900">
              <a:buFont typeface="Arial" panose="020B0604020202020204" pitchFamily="34" charset="0"/>
              <a:buChar char="•"/>
            </a:pPr>
            <a:r>
              <a:rPr lang="en-US" sz="3200" dirty="0"/>
              <a:t>Control your audience's attention with animations</a:t>
            </a:r>
          </a:p>
          <a:p>
            <a:pPr marL="342900" indent="-342900">
              <a:buFont typeface="Arial" panose="020B0604020202020204" pitchFamily="34" charset="0"/>
              <a:buChar char="•"/>
            </a:pPr>
            <a:r>
              <a:rPr lang="en-US" sz="3200" dirty="0"/>
              <a:t>Don’t include unnecessary information</a:t>
            </a:r>
          </a:p>
          <a:p>
            <a:pPr marL="342900" indent="-342900">
              <a:buFont typeface="Arial" panose="020B0604020202020204" pitchFamily="34" charset="0"/>
              <a:buChar char="•"/>
            </a:pPr>
            <a:r>
              <a:rPr lang="en-US" sz="3200" dirty="0"/>
              <a:t>Use thoughtful visuals and high-resolution images</a:t>
            </a:r>
          </a:p>
          <a:p>
            <a:pPr marL="342900" indent="-342900">
              <a:buFont typeface="Arial" panose="020B0604020202020204" pitchFamily="34" charset="0"/>
              <a:buChar char="•"/>
            </a:pPr>
            <a:r>
              <a:rPr lang="en-US" sz="3200" dirty="0"/>
              <a:t>Include references</a:t>
            </a:r>
          </a:p>
          <a:p>
            <a:pPr marL="342900" indent="-342900">
              <a:buFont typeface="Arial" panose="020B0604020202020204" pitchFamily="34" charset="0"/>
              <a:buChar char="•"/>
            </a:pPr>
            <a:r>
              <a:rPr lang="en-US" sz="3200" dirty="0"/>
              <a:t>Practice!</a:t>
            </a:r>
          </a:p>
        </p:txBody>
      </p:sp>
      <p:sp>
        <p:nvSpPr>
          <p:cNvPr id="4" name="Text Placeholder 3">
            <a:extLst>
              <a:ext uri="{FF2B5EF4-FFF2-40B4-BE49-F238E27FC236}">
                <a16:creationId xmlns:a16="http://schemas.microsoft.com/office/drawing/2014/main" id="{1CC8669C-D615-8317-BE90-C418B7152AB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1607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61280-234A-559A-672E-6DABA6A9D12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FFCC8DC-7D90-8688-DA09-5A781DDDFC0D}"/>
              </a:ext>
            </a:extLst>
          </p:cNvPr>
          <p:cNvSpPr>
            <a:spLocks noGrp="1"/>
          </p:cNvSpPr>
          <p:nvPr>
            <p:ph type="body" sz="quarter" idx="10"/>
          </p:nvPr>
        </p:nvSpPr>
        <p:spPr/>
        <p:txBody>
          <a:bodyPr/>
          <a:lstStyle/>
          <a:p>
            <a:r>
              <a:rPr lang="en-US" dirty="0"/>
              <a:t>How to Read a Paper and Manage Citations</a:t>
            </a:r>
          </a:p>
        </p:txBody>
      </p:sp>
      <p:sp>
        <p:nvSpPr>
          <p:cNvPr id="3" name="Text Placeholder 2">
            <a:extLst>
              <a:ext uri="{FF2B5EF4-FFF2-40B4-BE49-F238E27FC236}">
                <a16:creationId xmlns:a16="http://schemas.microsoft.com/office/drawing/2014/main" id="{148AF9E9-0FD7-03A5-C472-DA8A84F8F1DD}"/>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A4523C7B-9B7C-96CF-E05D-A6C362A876FF}"/>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44576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6FC05-826A-394E-F54F-A1078322090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EF07D8E-5B60-8EA0-2A3B-AC600B8A81A9}"/>
              </a:ext>
            </a:extLst>
          </p:cNvPr>
          <p:cNvSpPr>
            <a:spLocks noGrp="1"/>
          </p:cNvSpPr>
          <p:nvPr>
            <p:ph type="body" sz="quarter" idx="14"/>
          </p:nvPr>
        </p:nvSpPr>
        <p:spPr/>
        <p:txBody>
          <a:bodyPr/>
          <a:lstStyle/>
          <a:p>
            <a:r>
              <a:rPr lang="en-US" dirty="0"/>
              <a:t>Reading a Paper</a:t>
            </a:r>
          </a:p>
        </p:txBody>
      </p:sp>
      <p:sp>
        <p:nvSpPr>
          <p:cNvPr id="3" name="Text Placeholder 2">
            <a:extLst>
              <a:ext uri="{FF2B5EF4-FFF2-40B4-BE49-F238E27FC236}">
                <a16:creationId xmlns:a16="http://schemas.microsoft.com/office/drawing/2014/main" id="{44EB3B72-DE74-DF28-9FF8-41E13DDBC0D7}"/>
              </a:ext>
            </a:extLst>
          </p:cNvPr>
          <p:cNvSpPr>
            <a:spLocks noGrp="1"/>
          </p:cNvSpPr>
          <p:nvPr>
            <p:ph type="body" sz="quarter" idx="15"/>
          </p:nvPr>
        </p:nvSpPr>
        <p:spPr>
          <a:xfrm>
            <a:off x="646046" y="1379538"/>
            <a:ext cx="5288029" cy="4573587"/>
          </a:xfrm>
        </p:spPr>
        <p:txBody>
          <a:bodyPr>
            <a:normAutofit fontScale="92500" lnSpcReduction="10000"/>
          </a:bodyPr>
          <a:lstStyle/>
          <a:p>
            <a:pPr marL="342900" indent="-342900">
              <a:buFont typeface="Arial" panose="020B0604020202020204" pitchFamily="34" charset="0"/>
              <a:buChar char="•"/>
            </a:pPr>
            <a:r>
              <a:rPr lang="en-US" sz="3200" dirty="0"/>
              <a:t>“Why am I reading this paper?”</a:t>
            </a:r>
          </a:p>
          <a:p>
            <a:pPr marL="342900" indent="-342900">
              <a:buFont typeface="Arial" panose="020B0604020202020204" pitchFamily="34" charset="0"/>
              <a:buChar char="•"/>
            </a:pPr>
            <a:r>
              <a:rPr lang="en-US" sz="3200" dirty="0"/>
              <a:t>Skim before reading</a:t>
            </a:r>
          </a:p>
          <a:p>
            <a:pPr marL="342900" indent="-342900">
              <a:buFont typeface="Arial" panose="020B0604020202020204" pitchFamily="34" charset="0"/>
              <a:buChar char="•"/>
            </a:pPr>
            <a:r>
              <a:rPr lang="en-US" sz="3200" dirty="0"/>
              <a:t>Title</a:t>
            </a:r>
          </a:p>
          <a:p>
            <a:pPr marL="1028700" lvl="1" indent="-342900"/>
            <a:r>
              <a:rPr lang="en-US" sz="3200" dirty="0">
                <a:latin typeface="Arial" panose="020B0604020202020204" pitchFamily="34" charset="0"/>
                <a:cs typeface="Arial" panose="020B0604020202020204" pitchFamily="34" charset="0"/>
              </a:rPr>
              <a:t>First place to look</a:t>
            </a:r>
          </a:p>
          <a:p>
            <a:pPr marL="1028700" lvl="1" indent="-342900"/>
            <a:r>
              <a:rPr lang="en-US" sz="3200" dirty="0">
                <a:latin typeface="Arial" panose="020B0604020202020204" pitchFamily="34" charset="0"/>
                <a:cs typeface="Arial" panose="020B0604020202020204" pitchFamily="34" charset="0"/>
              </a:rPr>
              <a:t>“Does this pertain to what I’m looking for?”</a:t>
            </a:r>
          </a:p>
          <a:p>
            <a:pPr marL="342900" indent="-342900">
              <a:buFont typeface="Arial" panose="020B0604020202020204" pitchFamily="34" charset="0"/>
              <a:buChar char="•"/>
            </a:pPr>
            <a:r>
              <a:rPr lang="en-US" sz="3200" dirty="0"/>
              <a:t>Abstract</a:t>
            </a:r>
          </a:p>
          <a:p>
            <a:pPr marL="1028700" lvl="1" indent="-342900"/>
            <a:r>
              <a:rPr lang="en-US" sz="3200" dirty="0">
                <a:latin typeface="Arial" panose="020B0604020202020204" pitchFamily="34" charset="0"/>
                <a:cs typeface="Arial" panose="020B0604020202020204" pitchFamily="34" charset="0"/>
              </a:rPr>
              <a:t>Quick summary of everything</a:t>
            </a:r>
          </a:p>
        </p:txBody>
      </p:sp>
      <p:sp>
        <p:nvSpPr>
          <p:cNvPr id="4" name="Text Placeholder 3">
            <a:extLst>
              <a:ext uri="{FF2B5EF4-FFF2-40B4-BE49-F238E27FC236}">
                <a16:creationId xmlns:a16="http://schemas.microsoft.com/office/drawing/2014/main" id="{EEFB4B4B-80D9-5A7C-AAB3-BF15EE054E9C}"/>
              </a:ext>
            </a:extLst>
          </p:cNvPr>
          <p:cNvSpPr>
            <a:spLocks noGrp="1"/>
          </p:cNvSpPr>
          <p:nvPr>
            <p:ph type="body" sz="quarter" idx="12"/>
          </p:nvPr>
        </p:nvSpPr>
        <p:spPr/>
        <p:txBody>
          <a:bodyPr/>
          <a:lstStyle/>
          <a:p>
            <a:endParaRPr lang="en-US"/>
          </a:p>
        </p:txBody>
      </p:sp>
      <p:pic>
        <p:nvPicPr>
          <p:cNvPr id="8" name="Picture 7">
            <a:extLst>
              <a:ext uri="{FF2B5EF4-FFF2-40B4-BE49-F238E27FC236}">
                <a16:creationId xmlns:a16="http://schemas.microsoft.com/office/drawing/2014/main" id="{C619BE8D-FEBA-9E99-FFE3-74AFD6ECFAAF}"/>
              </a:ext>
            </a:extLst>
          </p:cNvPr>
          <p:cNvPicPr>
            <a:picLocks noChangeAspect="1"/>
          </p:cNvPicPr>
          <p:nvPr/>
        </p:nvPicPr>
        <p:blipFill>
          <a:blip r:embed="rId2"/>
          <a:stretch>
            <a:fillRect/>
          </a:stretch>
        </p:blipFill>
        <p:spPr>
          <a:xfrm>
            <a:off x="5675531" y="676275"/>
            <a:ext cx="6516469" cy="5276850"/>
          </a:xfrm>
          <a:prstGeom prst="rect">
            <a:avLst/>
          </a:prstGeom>
        </p:spPr>
      </p:pic>
      <p:sp>
        <p:nvSpPr>
          <p:cNvPr id="9" name="Left Brace 8">
            <a:extLst>
              <a:ext uri="{FF2B5EF4-FFF2-40B4-BE49-F238E27FC236}">
                <a16:creationId xmlns:a16="http://schemas.microsoft.com/office/drawing/2014/main" id="{67327924-40F2-9926-8BB0-E1F5D0BC2194}"/>
              </a:ext>
            </a:extLst>
          </p:cNvPr>
          <p:cNvSpPr/>
          <p:nvPr/>
        </p:nvSpPr>
        <p:spPr>
          <a:xfrm>
            <a:off x="5934075" y="1743075"/>
            <a:ext cx="261903" cy="476250"/>
          </a:xfrm>
          <a:prstGeom prst="leftBrace">
            <a:avLst/>
          </a:prstGeom>
          <a:ln w="28575">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F3D5EC61-5D19-B9A6-A11E-674787DAF46B}"/>
              </a:ext>
            </a:extLst>
          </p:cNvPr>
          <p:cNvSpPr/>
          <p:nvPr/>
        </p:nvSpPr>
        <p:spPr>
          <a:xfrm>
            <a:off x="5934074" y="2344737"/>
            <a:ext cx="261903" cy="476250"/>
          </a:xfrm>
          <a:prstGeom prst="leftBrace">
            <a:avLst/>
          </a:prstGeom>
          <a:ln w="28575">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411D3FF7-05D8-E0F4-DE59-FFB5E7E82B0A}"/>
              </a:ext>
            </a:extLst>
          </p:cNvPr>
          <p:cNvSpPr/>
          <p:nvPr/>
        </p:nvSpPr>
        <p:spPr>
          <a:xfrm>
            <a:off x="5934074" y="3547269"/>
            <a:ext cx="261903" cy="2267744"/>
          </a:xfrm>
          <a:prstGeom prst="leftBrace">
            <a:avLst/>
          </a:prstGeom>
          <a:ln w="28575">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362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DF92E-0F8D-86F4-32FF-D96B1F41164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370202-8F62-8670-7659-B1C7769B66F4}"/>
              </a:ext>
            </a:extLst>
          </p:cNvPr>
          <p:cNvSpPr>
            <a:spLocks noGrp="1"/>
          </p:cNvSpPr>
          <p:nvPr>
            <p:ph type="body" sz="quarter" idx="14"/>
          </p:nvPr>
        </p:nvSpPr>
        <p:spPr/>
        <p:txBody>
          <a:bodyPr/>
          <a:lstStyle/>
          <a:p>
            <a:r>
              <a:rPr lang="en-US" dirty="0"/>
              <a:t>Reading a Paper</a:t>
            </a:r>
          </a:p>
        </p:txBody>
      </p:sp>
      <p:sp>
        <p:nvSpPr>
          <p:cNvPr id="3" name="Text Placeholder 2">
            <a:extLst>
              <a:ext uri="{FF2B5EF4-FFF2-40B4-BE49-F238E27FC236}">
                <a16:creationId xmlns:a16="http://schemas.microsoft.com/office/drawing/2014/main" id="{58882421-2C97-63B3-DE0B-514933165391}"/>
              </a:ext>
            </a:extLst>
          </p:cNvPr>
          <p:cNvSpPr>
            <a:spLocks noGrp="1"/>
          </p:cNvSpPr>
          <p:nvPr>
            <p:ph type="body" sz="quarter" idx="15"/>
          </p:nvPr>
        </p:nvSpPr>
        <p:spPr>
          <a:xfrm>
            <a:off x="646046" y="1379538"/>
            <a:ext cx="6250054" cy="4573587"/>
          </a:xfrm>
        </p:spPr>
        <p:txBody>
          <a:bodyPr>
            <a:normAutofit/>
          </a:bodyPr>
          <a:lstStyle/>
          <a:p>
            <a:pPr marL="342900" indent="-342900">
              <a:buFont typeface="Arial" panose="020B0604020202020204" pitchFamily="34" charset="0"/>
              <a:buChar char="•"/>
            </a:pPr>
            <a:r>
              <a:rPr lang="en-US" sz="3200" dirty="0"/>
              <a:t>Conclusions</a:t>
            </a:r>
          </a:p>
          <a:p>
            <a:pPr marL="1028700" lvl="1" indent="-342900"/>
            <a:r>
              <a:rPr lang="en-US" sz="3200" dirty="0">
                <a:latin typeface="Arial" panose="020B0604020202020204" pitchFamily="34" charset="0"/>
                <a:cs typeface="Arial" panose="020B0604020202020204" pitchFamily="34" charset="0"/>
              </a:rPr>
              <a:t>What were the findings of the paper and what does it imply</a:t>
            </a:r>
          </a:p>
          <a:p>
            <a:pPr marL="457200" indent="-457200">
              <a:buFont typeface="Arial" panose="020B0604020202020204" pitchFamily="34" charset="0"/>
              <a:buChar char="•"/>
            </a:pPr>
            <a:r>
              <a:rPr lang="en-US" sz="3200" dirty="0"/>
              <a:t>Pause</a:t>
            </a:r>
          </a:p>
          <a:p>
            <a:pPr marL="1143000" lvl="1" indent="-457200"/>
            <a:r>
              <a:rPr lang="en-US" sz="3200" dirty="0">
                <a:latin typeface="Arial" panose="020B0604020202020204" pitchFamily="34" charset="0"/>
                <a:cs typeface="Arial" panose="020B0604020202020204" pitchFamily="34" charset="0"/>
              </a:rPr>
              <a:t>“Am I interested in the results of this paper?”</a:t>
            </a:r>
          </a:p>
          <a:p>
            <a:pPr marL="1143000" lvl="1" indent="-457200"/>
            <a:r>
              <a:rPr lang="en-US" sz="3200" dirty="0">
                <a:latin typeface="Arial" panose="020B0604020202020204" pitchFamily="34" charset="0"/>
                <a:cs typeface="Arial" panose="020B0604020202020204" pitchFamily="34" charset="0"/>
              </a:rPr>
              <a:t>“Would reading more  further my knowledge?”</a:t>
            </a:r>
          </a:p>
        </p:txBody>
      </p:sp>
      <p:sp>
        <p:nvSpPr>
          <p:cNvPr id="4" name="Text Placeholder 3">
            <a:extLst>
              <a:ext uri="{FF2B5EF4-FFF2-40B4-BE49-F238E27FC236}">
                <a16:creationId xmlns:a16="http://schemas.microsoft.com/office/drawing/2014/main" id="{05AD8F22-32F1-122B-8F38-C8E444329100}"/>
              </a:ext>
            </a:extLst>
          </p:cNvPr>
          <p:cNvSpPr>
            <a:spLocks noGrp="1"/>
          </p:cNvSpPr>
          <p:nvPr>
            <p:ph type="body" sz="quarter" idx="12"/>
          </p:nvPr>
        </p:nvSpPr>
        <p:spPr/>
        <p:txBody>
          <a:bodyPr/>
          <a:lstStyle/>
          <a:p>
            <a:endParaRPr lang="en-US"/>
          </a:p>
        </p:txBody>
      </p:sp>
      <p:sp>
        <p:nvSpPr>
          <p:cNvPr id="11" name="Left Brace 10">
            <a:extLst>
              <a:ext uri="{FF2B5EF4-FFF2-40B4-BE49-F238E27FC236}">
                <a16:creationId xmlns:a16="http://schemas.microsoft.com/office/drawing/2014/main" id="{18FFBED7-EBBA-38B1-8FF6-B84E6C4A6CB2}"/>
              </a:ext>
            </a:extLst>
          </p:cNvPr>
          <p:cNvSpPr/>
          <p:nvPr/>
        </p:nvSpPr>
        <p:spPr>
          <a:xfrm>
            <a:off x="7373034" y="2820987"/>
            <a:ext cx="300002" cy="3303588"/>
          </a:xfrm>
          <a:prstGeom prst="leftBrace">
            <a:avLst/>
          </a:prstGeom>
          <a:ln w="28575">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ADBC7924-2FDD-A380-0FB1-30F85BB65468}"/>
              </a:ext>
            </a:extLst>
          </p:cNvPr>
          <p:cNvPicPr>
            <a:picLocks noChangeAspect="1"/>
          </p:cNvPicPr>
          <p:nvPr/>
        </p:nvPicPr>
        <p:blipFill>
          <a:blip r:embed="rId2"/>
          <a:stretch>
            <a:fillRect/>
          </a:stretch>
        </p:blipFill>
        <p:spPr>
          <a:xfrm>
            <a:off x="7673037" y="0"/>
            <a:ext cx="4518963" cy="6124575"/>
          </a:xfrm>
          <a:prstGeom prst="rect">
            <a:avLst/>
          </a:prstGeom>
        </p:spPr>
      </p:pic>
    </p:spTree>
    <p:extLst>
      <p:ext uri="{BB962C8B-B14F-4D97-AF65-F5344CB8AC3E}">
        <p14:creationId xmlns:p14="http://schemas.microsoft.com/office/powerpoint/2010/main" val="361743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CB257-60D6-2AC3-D09C-AF214C0450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32EF66E-DC63-708D-694F-F68BD142CEC0}"/>
              </a:ext>
            </a:extLst>
          </p:cNvPr>
          <p:cNvSpPr>
            <a:spLocks noGrp="1"/>
          </p:cNvSpPr>
          <p:nvPr>
            <p:ph type="body" sz="quarter" idx="14"/>
          </p:nvPr>
        </p:nvSpPr>
        <p:spPr/>
        <p:txBody>
          <a:bodyPr/>
          <a:lstStyle/>
          <a:p>
            <a:r>
              <a:rPr lang="en-US" dirty="0"/>
              <a:t>Reading a Paper</a:t>
            </a:r>
          </a:p>
        </p:txBody>
      </p:sp>
      <p:sp>
        <p:nvSpPr>
          <p:cNvPr id="3" name="Text Placeholder 2">
            <a:extLst>
              <a:ext uri="{FF2B5EF4-FFF2-40B4-BE49-F238E27FC236}">
                <a16:creationId xmlns:a16="http://schemas.microsoft.com/office/drawing/2014/main" id="{0EEA879C-D5F9-8E04-62CC-4F61ED88BED6}"/>
              </a:ext>
            </a:extLst>
          </p:cNvPr>
          <p:cNvSpPr>
            <a:spLocks noGrp="1"/>
          </p:cNvSpPr>
          <p:nvPr>
            <p:ph type="body" sz="quarter" idx="15"/>
          </p:nvPr>
        </p:nvSpPr>
        <p:spPr>
          <a:xfrm>
            <a:off x="646046" y="1379538"/>
            <a:ext cx="5620577" cy="4573587"/>
          </a:xfrm>
        </p:spPr>
        <p:txBody>
          <a:bodyPr>
            <a:normAutofit lnSpcReduction="10000"/>
          </a:bodyPr>
          <a:lstStyle/>
          <a:p>
            <a:pPr marL="342900" indent="-342900">
              <a:buFont typeface="Arial" panose="020B0604020202020204" pitchFamily="34" charset="0"/>
              <a:buChar char="•"/>
            </a:pPr>
            <a:r>
              <a:rPr lang="en-US" sz="3200" dirty="0"/>
              <a:t>Introduction</a:t>
            </a:r>
          </a:p>
          <a:p>
            <a:pPr marL="1028700" lvl="1" indent="-342900"/>
            <a:r>
              <a:rPr lang="en-US" sz="3200" dirty="0">
                <a:latin typeface="Arial" panose="020B0604020202020204" pitchFamily="34" charset="0"/>
                <a:cs typeface="Arial" panose="020B0604020202020204" pitchFamily="34" charset="0"/>
              </a:rPr>
              <a:t>Skim the first few paragraphs</a:t>
            </a:r>
          </a:p>
          <a:p>
            <a:pPr marL="1028700" lvl="1" indent="-342900"/>
            <a:r>
              <a:rPr lang="en-US" sz="3200" dirty="0">
                <a:latin typeface="Arial" panose="020B0604020202020204" pitchFamily="34" charset="0"/>
                <a:cs typeface="Arial" panose="020B0604020202020204" pitchFamily="34" charset="0"/>
              </a:rPr>
              <a:t>Subject background</a:t>
            </a:r>
          </a:p>
          <a:p>
            <a:pPr marL="1028700" lvl="1" indent="-342900"/>
            <a:r>
              <a:rPr lang="en-US" sz="3200" dirty="0">
                <a:latin typeface="Arial" panose="020B0604020202020204" pitchFamily="34" charset="0"/>
                <a:cs typeface="Arial" panose="020B0604020202020204" pitchFamily="34" charset="0"/>
              </a:rPr>
              <a:t>Great for references when writing a paper</a:t>
            </a:r>
          </a:p>
          <a:p>
            <a:pPr marL="457200" indent="-457200">
              <a:buFont typeface="Arial" panose="020B0604020202020204" pitchFamily="34" charset="0"/>
              <a:buChar char="•"/>
            </a:pPr>
            <a:r>
              <a:rPr lang="en-US" sz="3200" dirty="0"/>
              <a:t>Results</a:t>
            </a:r>
          </a:p>
          <a:p>
            <a:pPr marL="1143000" lvl="1" indent="-457200"/>
            <a:r>
              <a:rPr lang="en-US" sz="3200" dirty="0">
                <a:latin typeface="Arial" panose="020B0604020202020204" pitchFamily="34" charset="0"/>
                <a:cs typeface="Arial" panose="020B0604020202020204" pitchFamily="34" charset="0"/>
              </a:rPr>
              <a:t>Scan figures and tables</a:t>
            </a:r>
          </a:p>
          <a:p>
            <a:pPr marL="1143000" lvl="1" indent="-457200"/>
            <a:r>
              <a:rPr lang="en-US" sz="3200" dirty="0">
                <a:latin typeface="Arial" panose="020B0604020202020204" pitchFamily="34" charset="0"/>
                <a:cs typeface="Arial" panose="020B0604020202020204" pitchFamily="34" charset="0"/>
              </a:rPr>
              <a:t>Look for important results</a:t>
            </a:r>
          </a:p>
        </p:txBody>
      </p:sp>
      <p:sp>
        <p:nvSpPr>
          <p:cNvPr id="4" name="Text Placeholder 3">
            <a:extLst>
              <a:ext uri="{FF2B5EF4-FFF2-40B4-BE49-F238E27FC236}">
                <a16:creationId xmlns:a16="http://schemas.microsoft.com/office/drawing/2014/main" id="{881B550A-904F-8159-0A39-7A6B52B1FC28}"/>
              </a:ext>
            </a:extLst>
          </p:cNvPr>
          <p:cNvSpPr>
            <a:spLocks noGrp="1"/>
          </p:cNvSpPr>
          <p:nvPr>
            <p:ph type="body" sz="quarter" idx="12"/>
          </p:nvPr>
        </p:nvSpPr>
        <p:spPr/>
        <p:txBody>
          <a:bodyPr/>
          <a:lstStyle/>
          <a:p>
            <a:endParaRPr lang="en-US"/>
          </a:p>
        </p:txBody>
      </p:sp>
      <p:sp>
        <p:nvSpPr>
          <p:cNvPr id="11" name="Left Brace 10">
            <a:extLst>
              <a:ext uri="{FF2B5EF4-FFF2-40B4-BE49-F238E27FC236}">
                <a16:creationId xmlns:a16="http://schemas.microsoft.com/office/drawing/2014/main" id="{126AD2BA-39D9-2E6A-21FF-2F61C6D1727D}"/>
              </a:ext>
            </a:extLst>
          </p:cNvPr>
          <p:cNvSpPr/>
          <p:nvPr/>
        </p:nvSpPr>
        <p:spPr>
          <a:xfrm>
            <a:off x="6045977" y="18256"/>
            <a:ext cx="220646" cy="2896801"/>
          </a:xfrm>
          <a:prstGeom prst="leftBrace">
            <a:avLst/>
          </a:prstGeom>
          <a:ln w="28575">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a:extLst>
              <a:ext uri="{FF2B5EF4-FFF2-40B4-BE49-F238E27FC236}">
                <a16:creationId xmlns:a16="http://schemas.microsoft.com/office/drawing/2014/main" id="{EA1F1789-A828-4B5A-F008-FFE47914E01B}"/>
              </a:ext>
            </a:extLst>
          </p:cNvPr>
          <p:cNvPicPr>
            <a:picLocks noChangeAspect="1"/>
          </p:cNvPicPr>
          <p:nvPr/>
        </p:nvPicPr>
        <p:blipFill>
          <a:blip r:embed="rId2"/>
          <a:stretch>
            <a:fillRect/>
          </a:stretch>
        </p:blipFill>
        <p:spPr>
          <a:xfrm>
            <a:off x="6266623" y="0"/>
            <a:ext cx="5925377" cy="2915057"/>
          </a:xfrm>
          <a:prstGeom prst="rect">
            <a:avLst/>
          </a:prstGeom>
        </p:spPr>
      </p:pic>
      <p:pic>
        <p:nvPicPr>
          <p:cNvPr id="9" name="Picture 8">
            <a:extLst>
              <a:ext uri="{FF2B5EF4-FFF2-40B4-BE49-F238E27FC236}">
                <a16:creationId xmlns:a16="http://schemas.microsoft.com/office/drawing/2014/main" id="{B98C9F04-B147-9470-DC41-4B56161069A8}"/>
              </a:ext>
            </a:extLst>
          </p:cNvPr>
          <p:cNvPicPr>
            <a:picLocks noChangeAspect="1"/>
          </p:cNvPicPr>
          <p:nvPr/>
        </p:nvPicPr>
        <p:blipFill>
          <a:blip r:embed="rId3"/>
          <a:stretch>
            <a:fillRect/>
          </a:stretch>
        </p:blipFill>
        <p:spPr>
          <a:xfrm>
            <a:off x="7086627" y="2446942"/>
            <a:ext cx="5105373" cy="3714540"/>
          </a:xfrm>
          <a:prstGeom prst="rect">
            <a:avLst/>
          </a:prstGeom>
        </p:spPr>
      </p:pic>
      <p:pic>
        <p:nvPicPr>
          <p:cNvPr id="12" name="Picture 11">
            <a:extLst>
              <a:ext uri="{FF2B5EF4-FFF2-40B4-BE49-F238E27FC236}">
                <a16:creationId xmlns:a16="http://schemas.microsoft.com/office/drawing/2014/main" id="{26E88877-A9E3-E005-CFDE-50616D8B9A48}"/>
              </a:ext>
            </a:extLst>
          </p:cNvPr>
          <p:cNvPicPr>
            <a:picLocks noChangeAspect="1"/>
          </p:cNvPicPr>
          <p:nvPr/>
        </p:nvPicPr>
        <p:blipFill>
          <a:blip r:embed="rId4"/>
          <a:stretch>
            <a:fillRect/>
          </a:stretch>
        </p:blipFill>
        <p:spPr>
          <a:xfrm>
            <a:off x="5401614" y="0"/>
            <a:ext cx="3932885" cy="3174816"/>
          </a:xfrm>
          <a:prstGeom prst="rect">
            <a:avLst/>
          </a:prstGeom>
        </p:spPr>
      </p:pic>
    </p:spTree>
    <p:extLst>
      <p:ext uri="{BB962C8B-B14F-4D97-AF65-F5344CB8AC3E}">
        <p14:creationId xmlns:p14="http://schemas.microsoft.com/office/powerpoint/2010/main" val="2241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E1FBE8-96E3-8309-6D1C-15962178EA7A}"/>
              </a:ext>
            </a:extLst>
          </p:cNvPr>
          <p:cNvSpPr>
            <a:spLocks noGrp="1"/>
          </p:cNvSpPr>
          <p:nvPr>
            <p:ph type="body" sz="quarter" idx="10"/>
          </p:nvPr>
        </p:nvSpPr>
        <p:spPr/>
        <p:txBody>
          <a:bodyPr/>
          <a:lstStyle/>
          <a:p>
            <a:r>
              <a:rPr lang="en-US" dirty="0"/>
              <a:t>How to Give a Scientific Talk</a:t>
            </a:r>
          </a:p>
        </p:txBody>
      </p:sp>
      <p:sp>
        <p:nvSpPr>
          <p:cNvPr id="3" name="Text Placeholder 2">
            <a:extLst>
              <a:ext uri="{FF2B5EF4-FFF2-40B4-BE49-F238E27FC236}">
                <a16:creationId xmlns:a16="http://schemas.microsoft.com/office/drawing/2014/main" id="{337DB12F-BC66-E5CF-35F3-DB67AC62E76D}"/>
              </a:ext>
            </a:extLst>
          </p:cNvPr>
          <p:cNvSpPr>
            <a:spLocks noGrp="1"/>
          </p:cNvSpPr>
          <p:nvPr>
            <p:ph type="body" sz="quarter" idx="11"/>
          </p:nvPr>
        </p:nvSpPr>
        <p:spPr/>
        <p:txBody>
          <a:bodyPr/>
          <a:lstStyle/>
          <a:p>
            <a:r>
              <a:rPr lang="en-US" dirty="0"/>
              <a:t>And general tips for scientific communication</a:t>
            </a:r>
          </a:p>
        </p:txBody>
      </p:sp>
      <p:sp>
        <p:nvSpPr>
          <p:cNvPr id="4" name="Text Placeholder 3">
            <a:extLst>
              <a:ext uri="{FF2B5EF4-FFF2-40B4-BE49-F238E27FC236}">
                <a16:creationId xmlns:a16="http://schemas.microsoft.com/office/drawing/2014/main" id="{42FCADA6-7B79-637B-3DCB-2C056A0F3F0B}"/>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72620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BA30A-5F1E-112D-7220-5DC4E96605B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D0787E0-D39C-5957-C340-003252F4DF5C}"/>
              </a:ext>
            </a:extLst>
          </p:cNvPr>
          <p:cNvSpPr>
            <a:spLocks noGrp="1"/>
          </p:cNvSpPr>
          <p:nvPr>
            <p:ph type="body" sz="quarter" idx="14"/>
          </p:nvPr>
        </p:nvSpPr>
        <p:spPr/>
        <p:txBody>
          <a:bodyPr/>
          <a:lstStyle/>
          <a:p>
            <a:r>
              <a:rPr lang="en-US" dirty="0"/>
              <a:t>After Skimming the Paper</a:t>
            </a:r>
          </a:p>
        </p:txBody>
      </p:sp>
      <p:sp>
        <p:nvSpPr>
          <p:cNvPr id="3" name="Text Placeholder 2">
            <a:extLst>
              <a:ext uri="{FF2B5EF4-FFF2-40B4-BE49-F238E27FC236}">
                <a16:creationId xmlns:a16="http://schemas.microsoft.com/office/drawing/2014/main" id="{FA7FED50-AECF-3405-3A83-772A8759F0AB}"/>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t>“Am I interested enough to read thoroughly?”</a:t>
            </a:r>
          </a:p>
          <a:p>
            <a:pPr marL="342900" indent="-342900">
              <a:buFont typeface="Arial" panose="020B0604020202020204" pitchFamily="34" charset="0"/>
              <a:buChar char="•"/>
            </a:pPr>
            <a:r>
              <a:rPr lang="en-US" sz="3200" dirty="0"/>
              <a:t>Don’t read every paper</a:t>
            </a:r>
          </a:p>
          <a:p>
            <a:pPr marL="342900" indent="-342900">
              <a:buFont typeface="Arial" panose="020B0604020202020204" pitchFamily="34" charset="0"/>
              <a:buChar char="•"/>
            </a:pPr>
            <a:r>
              <a:rPr lang="en-US" sz="3200" dirty="0"/>
              <a:t>Save it for later</a:t>
            </a:r>
          </a:p>
          <a:p>
            <a:pPr marL="342900" indent="-342900">
              <a:buFont typeface="Arial" panose="020B0604020202020204" pitchFamily="34" charset="0"/>
              <a:buChar char="•"/>
            </a:pPr>
            <a:r>
              <a:rPr lang="en-US" sz="3200" dirty="0"/>
              <a:t>Follow the reference trail</a:t>
            </a:r>
          </a:p>
          <a:p>
            <a:pPr marL="1028700" lvl="1" indent="-342900"/>
            <a:r>
              <a:rPr lang="en-US" sz="3200" dirty="0"/>
              <a:t>Look at papers in the intro</a:t>
            </a:r>
          </a:p>
          <a:p>
            <a:pPr marL="1028700" lvl="1" indent="-342900"/>
            <a:r>
              <a:rPr lang="en-US" sz="3200" dirty="0"/>
              <a:t>What other papers did the paper cite?</a:t>
            </a:r>
          </a:p>
          <a:p>
            <a:pPr marL="1028700" lvl="1" indent="-342900"/>
            <a:r>
              <a:rPr lang="en-US" sz="3200" dirty="0"/>
              <a:t>Who has cited this paper? (</a:t>
            </a:r>
            <a:r>
              <a:rPr lang="en-US" sz="3200" dirty="0" err="1"/>
              <a:t>Crossref</a:t>
            </a:r>
            <a:r>
              <a:rPr lang="en-US" sz="3200" dirty="0"/>
              <a:t>, </a:t>
            </a:r>
            <a:r>
              <a:rPr lang="en-US" sz="3200" dirty="0" err="1"/>
              <a:t>GoogleScholar</a:t>
            </a:r>
            <a:r>
              <a:rPr lang="en-US" sz="3200" dirty="0"/>
              <a:t>)</a:t>
            </a:r>
          </a:p>
          <a:p>
            <a:pPr marL="457200" indent="-457200">
              <a:buFont typeface="Arial" panose="020B0604020202020204" pitchFamily="34" charset="0"/>
              <a:buChar char="•"/>
            </a:pPr>
            <a:r>
              <a:rPr lang="en-US" sz="3200" dirty="0"/>
              <a:t>A paper a day makes a doctor, hooray! (practice!)</a:t>
            </a:r>
          </a:p>
        </p:txBody>
      </p:sp>
      <p:sp>
        <p:nvSpPr>
          <p:cNvPr id="4" name="Text Placeholder 3">
            <a:extLst>
              <a:ext uri="{FF2B5EF4-FFF2-40B4-BE49-F238E27FC236}">
                <a16:creationId xmlns:a16="http://schemas.microsoft.com/office/drawing/2014/main" id="{E789BC30-4000-71A8-974C-9009FE525DE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2357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3BED3-7F14-90EE-5E3A-C1CD022D414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AF43CC5-DFE8-2A97-3A22-F18DE90F53D6}"/>
              </a:ext>
            </a:extLst>
          </p:cNvPr>
          <p:cNvSpPr>
            <a:spLocks noGrp="1"/>
          </p:cNvSpPr>
          <p:nvPr>
            <p:ph type="body" sz="quarter" idx="14"/>
          </p:nvPr>
        </p:nvSpPr>
        <p:spPr/>
        <p:txBody>
          <a:bodyPr/>
          <a:lstStyle/>
          <a:p>
            <a:r>
              <a:rPr lang="en-US" dirty="0"/>
              <a:t>How to Find Papers</a:t>
            </a:r>
          </a:p>
        </p:txBody>
      </p:sp>
      <p:sp>
        <p:nvSpPr>
          <p:cNvPr id="3" name="Text Placeholder 2">
            <a:extLst>
              <a:ext uri="{FF2B5EF4-FFF2-40B4-BE49-F238E27FC236}">
                <a16:creationId xmlns:a16="http://schemas.microsoft.com/office/drawing/2014/main" id="{6D6F7D0D-C876-7FC4-F8D7-B7E43781E116}"/>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t>Journal databases</a:t>
            </a:r>
          </a:p>
          <a:p>
            <a:pPr marL="1028700" lvl="1" indent="-342900"/>
            <a:r>
              <a:rPr lang="en-US" sz="3200" dirty="0"/>
              <a:t>Web of Science, </a:t>
            </a:r>
            <a:r>
              <a:rPr lang="en-US" sz="3200" dirty="0" err="1"/>
              <a:t>GoogleScholar</a:t>
            </a:r>
            <a:r>
              <a:rPr lang="en-US" sz="3200" dirty="0"/>
              <a:t>, </a:t>
            </a:r>
            <a:r>
              <a:rPr lang="en-US" sz="3200" dirty="0" err="1"/>
              <a:t>SciFinder</a:t>
            </a:r>
            <a:r>
              <a:rPr lang="en-US" sz="3200" dirty="0"/>
              <a:t> n</a:t>
            </a:r>
          </a:p>
          <a:p>
            <a:pPr marL="1028700" lvl="1" indent="-342900"/>
            <a:r>
              <a:rPr lang="en-US" sz="3200" dirty="0" err="1"/>
              <a:t>arXiv</a:t>
            </a:r>
            <a:r>
              <a:rPr lang="en-US" sz="3200" dirty="0"/>
              <a:t> </a:t>
            </a:r>
          </a:p>
          <a:p>
            <a:pPr marL="457200" indent="-457200">
              <a:buFont typeface="Arial" panose="020B0604020202020204" pitchFamily="34" charset="0"/>
              <a:buChar char="•"/>
            </a:pPr>
            <a:r>
              <a:rPr lang="en-US" sz="3200" dirty="0"/>
              <a:t>Keywords, author experts, chemical structure</a:t>
            </a:r>
          </a:p>
          <a:p>
            <a:pPr marL="457200" indent="-457200">
              <a:buFont typeface="Arial" panose="020B0604020202020204" pitchFamily="34" charset="0"/>
              <a:buChar char="•"/>
            </a:pPr>
            <a:r>
              <a:rPr lang="en-US" sz="3200" dirty="0"/>
              <a:t>Follow the paper trail</a:t>
            </a:r>
          </a:p>
        </p:txBody>
      </p:sp>
      <p:sp>
        <p:nvSpPr>
          <p:cNvPr id="4" name="Text Placeholder 3">
            <a:extLst>
              <a:ext uri="{FF2B5EF4-FFF2-40B4-BE49-F238E27FC236}">
                <a16:creationId xmlns:a16="http://schemas.microsoft.com/office/drawing/2014/main" id="{BCD7F8FF-EAC2-D7E6-444C-FCA3299295D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1684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4C5AC-2F7C-6EF4-03B6-B0F26C58D55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B39B7AD-ED0F-F3E3-8290-A1E7C419F8A8}"/>
              </a:ext>
            </a:extLst>
          </p:cNvPr>
          <p:cNvSpPr>
            <a:spLocks noGrp="1"/>
          </p:cNvSpPr>
          <p:nvPr>
            <p:ph type="body" sz="quarter" idx="14"/>
          </p:nvPr>
        </p:nvSpPr>
        <p:spPr/>
        <p:txBody>
          <a:bodyPr/>
          <a:lstStyle/>
          <a:p>
            <a:r>
              <a:rPr lang="en-US" dirty="0"/>
              <a:t>Managing References</a:t>
            </a:r>
          </a:p>
        </p:txBody>
      </p:sp>
      <p:sp>
        <p:nvSpPr>
          <p:cNvPr id="3" name="Text Placeholder 2">
            <a:extLst>
              <a:ext uri="{FF2B5EF4-FFF2-40B4-BE49-F238E27FC236}">
                <a16:creationId xmlns:a16="http://schemas.microsoft.com/office/drawing/2014/main" id="{FE46E0D1-07A0-F286-5390-8C45F8799EFA}"/>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t>Staying organized</a:t>
            </a:r>
          </a:p>
          <a:p>
            <a:pPr marL="342900" indent="-342900">
              <a:buFont typeface="Arial" panose="020B0604020202020204" pitchFamily="34" charset="0"/>
              <a:buChar char="•"/>
            </a:pPr>
            <a:r>
              <a:rPr lang="en-US" sz="3200" dirty="0"/>
              <a:t>Cite as you write</a:t>
            </a:r>
          </a:p>
          <a:p>
            <a:pPr marL="342900" indent="-342900">
              <a:buFont typeface="Arial" panose="020B0604020202020204" pitchFamily="34" charset="0"/>
              <a:buChar char="•"/>
            </a:pPr>
            <a:r>
              <a:rPr lang="en-US" sz="3200" dirty="0"/>
              <a:t>Keep notes on papers</a:t>
            </a:r>
          </a:p>
          <a:p>
            <a:pPr marL="342900" indent="-342900">
              <a:buFont typeface="Arial" panose="020B0604020202020204" pitchFamily="34" charset="0"/>
              <a:buChar char="•"/>
            </a:pPr>
            <a:r>
              <a:rPr lang="en-US" sz="3200" dirty="0"/>
              <a:t>Print important papers for handwritten notes</a:t>
            </a:r>
          </a:p>
          <a:p>
            <a:pPr marL="342900" indent="-342900">
              <a:buFont typeface="Arial" panose="020B0604020202020204" pitchFamily="34" charset="0"/>
              <a:buChar char="•"/>
            </a:pPr>
            <a:r>
              <a:rPr lang="en-US" sz="3200" dirty="0"/>
              <a:t>Use a reference manager</a:t>
            </a:r>
          </a:p>
          <a:p>
            <a:pPr marL="1028700" lvl="1" indent="-342900"/>
            <a:r>
              <a:rPr lang="en-US" sz="3200" dirty="0"/>
              <a:t>Overleaf/LaTeX</a:t>
            </a:r>
          </a:p>
          <a:p>
            <a:pPr marL="1028700" lvl="1" indent="-342900"/>
            <a:r>
              <a:rPr lang="en-US" sz="3200" dirty="0"/>
              <a:t>Mendeley</a:t>
            </a:r>
          </a:p>
          <a:p>
            <a:pPr marL="1028700" lvl="1" indent="-342900"/>
            <a:r>
              <a:rPr lang="en-US" sz="3200" dirty="0"/>
              <a:t>Zotero</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endParaRPr lang="en-US" sz="3200" dirty="0"/>
          </a:p>
        </p:txBody>
      </p:sp>
      <p:sp>
        <p:nvSpPr>
          <p:cNvPr id="4" name="Text Placeholder 3">
            <a:extLst>
              <a:ext uri="{FF2B5EF4-FFF2-40B4-BE49-F238E27FC236}">
                <a16:creationId xmlns:a16="http://schemas.microsoft.com/office/drawing/2014/main" id="{D81A90E9-9B34-C4A1-C46C-8EE11735B14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6958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E9C8B-681B-0970-BF17-63C9A062ED4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4A4EC42-EFAB-8425-C877-CC6247ED51C5}"/>
              </a:ext>
            </a:extLst>
          </p:cNvPr>
          <p:cNvSpPr>
            <a:spLocks noGrp="1"/>
          </p:cNvSpPr>
          <p:nvPr>
            <p:ph type="body" sz="quarter" idx="14"/>
          </p:nvPr>
        </p:nvSpPr>
        <p:spPr/>
        <p:txBody>
          <a:bodyPr/>
          <a:lstStyle/>
          <a:p>
            <a:r>
              <a:rPr lang="en-US" dirty="0"/>
              <a:t>Overleaf/LaTeX</a:t>
            </a:r>
          </a:p>
        </p:txBody>
      </p:sp>
      <p:sp>
        <p:nvSpPr>
          <p:cNvPr id="3" name="Text Placeholder 2">
            <a:extLst>
              <a:ext uri="{FF2B5EF4-FFF2-40B4-BE49-F238E27FC236}">
                <a16:creationId xmlns:a16="http://schemas.microsoft.com/office/drawing/2014/main" id="{821B6BCE-B04B-F75C-0412-798DAF088FD7}"/>
              </a:ext>
            </a:extLst>
          </p:cNvPr>
          <p:cNvSpPr>
            <a:spLocks noGrp="1"/>
          </p:cNvSpPr>
          <p:nvPr>
            <p:ph type="body" sz="quarter" idx="15"/>
          </p:nvPr>
        </p:nvSpPr>
        <p:spPr/>
        <p:txBody>
          <a:bodyPr>
            <a:normAutofit/>
          </a:bodyPr>
          <a:lstStyle/>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Why manage references when you can just write them in your paper files?</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Can’t keep notes </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Difficult to save a paper for later</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Very disorganized</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Would not recommend</a:t>
            </a:r>
          </a:p>
          <a:p>
            <a:pPr marL="1028700" lvl="1" indent="-342900"/>
            <a:endParaRPr lang="en-US" sz="3200" dirty="0">
              <a:latin typeface="Arial" panose="020B0604020202020204" pitchFamily="34" charset="0"/>
              <a:cs typeface="Arial" panose="020B0604020202020204" pitchFamily="34" charset="0"/>
            </a:endParaRPr>
          </a:p>
          <a:p>
            <a:pPr marL="1028700" lvl="1" indent="-342900"/>
            <a:endParaRPr lang="en-US"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3200" dirty="0"/>
          </a:p>
        </p:txBody>
      </p:sp>
      <p:sp>
        <p:nvSpPr>
          <p:cNvPr id="4" name="Text Placeholder 3">
            <a:extLst>
              <a:ext uri="{FF2B5EF4-FFF2-40B4-BE49-F238E27FC236}">
                <a16:creationId xmlns:a16="http://schemas.microsoft.com/office/drawing/2014/main" id="{B41972FC-A878-20C5-A2CE-343A23AAB1D4}"/>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A4C8ABB3-DD44-EEDF-436A-9DC714FCA0FD}"/>
              </a:ext>
            </a:extLst>
          </p:cNvPr>
          <p:cNvPicPr>
            <a:picLocks noChangeAspect="1"/>
          </p:cNvPicPr>
          <p:nvPr/>
        </p:nvPicPr>
        <p:blipFill>
          <a:blip r:embed="rId2"/>
          <a:stretch>
            <a:fillRect/>
          </a:stretch>
        </p:blipFill>
        <p:spPr>
          <a:xfrm>
            <a:off x="7019914" y="2219325"/>
            <a:ext cx="5096409" cy="3880515"/>
          </a:xfrm>
          <a:prstGeom prst="rect">
            <a:avLst/>
          </a:prstGeom>
        </p:spPr>
      </p:pic>
    </p:spTree>
    <p:extLst>
      <p:ext uri="{BB962C8B-B14F-4D97-AF65-F5344CB8AC3E}">
        <p14:creationId xmlns:p14="http://schemas.microsoft.com/office/powerpoint/2010/main" val="62238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C52CA-8FC5-E283-982F-35F71807DB0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7510A77-8DB9-6742-61BB-0D0E2F17E869}"/>
              </a:ext>
            </a:extLst>
          </p:cNvPr>
          <p:cNvSpPr>
            <a:spLocks noGrp="1"/>
          </p:cNvSpPr>
          <p:nvPr>
            <p:ph type="body" sz="quarter" idx="14"/>
          </p:nvPr>
        </p:nvSpPr>
        <p:spPr/>
        <p:txBody>
          <a:bodyPr/>
          <a:lstStyle/>
          <a:p>
            <a:r>
              <a:rPr lang="en-US" dirty="0"/>
              <a:t>Mendeley</a:t>
            </a:r>
          </a:p>
        </p:txBody>
      </p:sp>
      <p:sp>
        <p:nvSpPr>
          <p:cNvPr id="3" name="Text Placeholder 2">
            <a:extLst>
              <a:ext uri="{FF2B5EF4-FFF2-40B4-BE49-F238E27FC236}">
                <a16:creationId xmlns:a16="http://schemas.microsoft.com/office/drawing/2014/main" id="{4DB36C14-218A-54A1-E54D-66F45B19B27A}"/>
              </a:ext>
            </a:extLst>
          </p:cNvPr>
          <p:cNvSpPr>
            <a:spLocks noGrp="1"/>
          </p:cNvSpPr>
          <p:nvPr>
            <p:ph type="body" sz="quarter" idx="15"/>
          </p:nvPr>
        </p:nvSpPr>
        <p:spPr>
          <a:xfrm>
            <a:off x="646047" y="1379538"/>
            <a:ext cx="8856032" cy="4435475"/>
          </a:xfrm>
        </p:spPr>
        <p:txBody>
          <a:bodyPr>
            <a:normAutofit/>
          </a:bodyPr>
          <a:lstStyle/>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Download papers and keep them all in one place (web and desktop)</a:t>
            </a:r>
          </a:p>
          <a:p>
            <a:pPr marL="342900" indent="-342900">
              <a:buFont typeface="Arial" panose="020B0604020202020204" pitchFamily="34" charset="0"/>
              <a:buChar char="•"/>
            </a:pPr>
            <a:r>
              <a:rPr lang="en-US" sz="3200" dirty="0"/>
              <a:t>Take notes and highlight in pdfs</a:t>
            </a:r>
          </a:p>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So</a:t>
            </a:r>
            <a:r>
              <a:rPr lang="en-US" sz="3200" dirty="0"/>
              <a:t>rt papers into categories</a:t>
            </a:r>
          </a:p>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Lets you know which papers you haven’t read</a:t>
            </a:r>
            <a:endParaRPr lang="en-US" sz="3200" dirty="0"/>
          </a:p>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Organize by author, year, journal, etc.</a:t>
            </a:r>
          </a:p>
          <a:p>
            <a:pPr marL="342900" indent="-342900">
              <a:buFont typeface="Arial" panose="020B0604020202020204" pitchFamily="34" charset="0"/>
              <a:buChar char="•"/>
            </a:pPr>
            <a:r>
              <a:rPr lang="en-US" sz="3200" dirty="0"/>
              <a:t>Will export bib in different forms</a:t>
            </a:r>
          </a:p>
          <a:p>
            <a:pPr marL="342900" indent="-342900">
              <a:buFont typeface="Arial" panose="020B0604020202020204" pitchFamily="34" charset="0"/>
              <a:buChar char="•"/>
            </a:pPr>
            <a:r>
              <a:rPr lang="en-US" sz="3200" dirty="0"/>
              <a:t>Not great at extracting info from pdfs</a:t>
            </a:r>
          </a:p>
          <a:p>
            <a:pPr marL="342900" indent="-3429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1028700" lvl="1" indent="-342900"/>
            <a:endParaRPr lang="en-US"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3200" dirty="0"/>
          </a:p>
        </p:txBody>
      </p:sp>
      <p:sp>
        <p:nvSpPr>
          <p:cNvPr id="4" name="Text Placeholder 3">
            <a:extLst>
              <a:ext uri="{FF2B5EF4-FFF2-40B4-BE49-F238E27FC236}">
                <a16:creationId xmlns:a16="http://schemas.microsoft.com/office/drawing/2014/main" id="{8773ED42-D655-866E-854C-5D9B682F4E85}"/>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E7187E84-7962-739E-D328-5ED54F5F3981}"/>
              </a:ext>
            </a:extLst>
          </p:cNvPr>
          <p:cNvPicPr>
            <a:picLocks noChangeAspect="1"/>
          </p:cNvPicPr>
          <p:nvPr/>
        </p:nvPicPr>
        <p:blipFill>
          <a:blip r:embed="rId2"/>
          <a:stretch>
            <a:fillRect/>
          </a:stretch>
        </p:blipFill>
        <p:spPr>
          <a:xfrm>
            <a:off x="9502078" y="880097"/>
            <a:ext cx="2689922" cy="4138956"/>
          </a:xfrm>
          <a:prstGeom prst="rect">
            <a:avLst/>
          </a:prstGeom>
        </p:spPr>
      </p:pic>
    </p:spTree>
    <p:extLst>
      <p:ext uri="{BB962C8B-B14F-4D97-AF65-F5344CB8AC3E}">
        <p14:creationId xmlns:p14="http://schemas.microsoft.com/office/powerpoint/2010/main" val="12482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EEE6A-B69E-BD48-3432-B0CDD196ABA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3241FD1-E44F-3151-030D-744C1A0E969A}"/>
              </a:ext>
            </a:extLst>
          </p:cNvPr>
          <p:cNvSpPr>
            <a:spLocks noGrp="1"/>
          </p:cNvSpPr>
          <p:nvPr>
            <p:ph type="body" sz="quarter" idx="14"/>
          </p:nvPr>
        </p:nvSpPr>
        <p:spPr/>
        <p:txBody>
          <a:bodyPr/>
          <a:lstStyle/>
          <a:p>
            <a:r>
              <a:rPr lang="en-US" dirty="0"/>
              <a:t>Mendeley</a:t>
            </a:r>
          </a:p>
        </p:txBody>
      </p:sp>
      <p:sp>
        <p:nvSpPr>
          <p:cNvPr id="4" name="Text Placeholder 3">
            <a:extLst>
              <a:ext uri="{FF2B5EF4-FFF2-40B4-BE49-F238E27FC236}">
                <a16:creationId xmlns:a16="http://schemas.microsoft.com/office/drawing/2014/main" id="{B5E30237-048D-A172-3B94-2B00624A819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7F0D635-B101-2684-A3EE-C42DC6C200B0}"/>
              </a:ext>
            </a:extLst>
          </p:cNvPr>
          <p:cNvSpPr>
            <a:spLocks noGrp="1"/>
          </p:cNvSpPr>
          <p:nvPr>
            <p:ph type="body" sz="quarter" idx="15"/>
          </p:nvPr>
        </p:nvSpPr>
        <p:spPr/>
        <p:txBody>
          <a:bodyPr/>
          <a:lstStyle/>
          <a:p>
            <a:endParaRPr lang="en-US" dirty="0"/>
          </a:p>
        </p:txBody>
      </p:sp>
      <p:pic>
        <p:nvPicPr>
          <p:cNvPr id="11" name="Picture 10">
            <a:extLst>
              <a:ext uri="{FF2B5EF4-FFF2-40B4-BE49-F238E27FC236}">
                <a16:creationId xmlns:a16="http://schemas.microsoft.com/office/drawing/2014/main" id="{153B34B6-D7E5-9B37-B85D-BFAFC851FD66}"/>
              </a:ext>
            </a:extLst>
          </p:cNvPr>
          <p:cNvPicPr>
            <a:picLocks noChangeAspect="1"/>
          </p:cNvPicPr>
          <p:nvPr/>
        </p:nvPicPr>
        <p:blipFill>
          <a:blip r:embed="rId2"/>
          <a:stretch>
            <a:fillRect/>
          </a:stretch>
        </p:blipFill>
        <p:spPr>
          <a:xfrm>
            <a:off x="0" y="42018"/>
            <a:ext cx="12192000" cy="6057821"/>
          </a:xfrm>
          <a:prstGeom prst="rect">
            <a:avLst/>
          </a:prstGeom>
        </p:spPr>
      </p:pic>
    </p:spTree>
    <p:extLst>
      <p:ext uri="{BB962C8B-B14F-4D97-AF65-F5344CB8AC3E}">
        <p14:creationId xmlns:p14="http://schemas.microsoft.com/office/powerpoint/2010/main" val="2984710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255EC-7F5F-13FC-CEE9-5233484F5AE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6201F9F-9E05-4E45-278C-BDF6F4DA54EF}"/>
              </a:ext>
            </a:extLst>
          </p:cNvPr>
          <p:cNvSpPr>
            <a:spLocks noGrp="1"/>
          </p:cNvSpPr>
          <p:nvPr>
            <p:ph type="body" sz="quarter" idx="14"/>
          </p:nvPr>
        </p:nvSpPr>
        <p:spPr/>
        <p:txBody>
          <a:bodyPr/>
          <a:lstStyle/>
          <a:p>
            <a:r>
              <a:rPr lang="en-US" dirty="0"/>
              <a:t>Zotero</a:t>
            </a:r>
          </a:p>
        </p:txBody>
      </p:sp>
      <p:sp>
        <p:nvSpPr>
          <p:cNvPr id="3" name="Text Placeholder 2">
            <a:extLst>
              <a:ext uri="{FF2B5EF4-FFF2-40B4-BE49-F238E27FC236}">
                <a16:creationId xmlns:a16="http://schemas.microsoft.com/office/drawing/2014/main" id="{1E03D82D-CD3B-49ED-797D-459CDF96558A}"/>
              </a:ext>
            </a:extLst>
          </p:cNvPr>
          <p:cNvSpPr>
            <a:spLocks noGrp="1"/>
          </p:cNvSpPr>
          <p:nvPr>
            <p:ph type="body" sz="quarter" idx="15"/>
          </p:nvPr>
        </p:nvSpPr>
        <p:spPr>
          <a:xfrm>
            <a:off x="646047" y="1379538"/>
            <a:ext cx="8764654" cy="4435475"/>
          </a:xfrm>
        </p:spPr>
        <p:txBody>
          <a:bodyPr>
            <a:normAutofit lnSpcReduction="10000"/>
          </a:bodyPr>
          <a:lstStyle/>
          <a:p>
            <a:pPr marL="342900" indent="-342900">
              <a:buFont typeface="Arial" panose="020B0604020202020204" pitchFamily="34" charset="0"/>
              <a:buChar char="•"/>
            </a:pPr>
            <a:r>
              <a:rPr lang="en-US" sz="3200" dirty="0"/>
              <a:t>Keeps papers all in one place </a:t>
            </a:r>
          </a:p>
          <a:p>
            <a:pPr marL="1028700" lvl="1" indent="-342900"/>
            <a:r>
              <a:rPr lang="en-US" sz="3200" dirty="0">
                <a:latin typeface="Arial" panose="020B0604020202020204" pitchFamily="34" charset="0"/>
                <a:cs typeface="Arial" panose="020B0604020202020204" pitchFamily="34" charset="0"/>
              </a:rPr>
              <a:t>Don’t need to download files with browser extension</a:t>
            </a:r>
          </a:p>
          <a:p>
            <a:pPr marL="1028700" lvl="1" indent="-342900"/>
            <a:r>
              <a:rPr lang="en-US" sz="3200" dirty="0">
                <a:latin typeface="Arial" panose="020B0604020202020204" pitchFamily="34" charset="0"/>
                <a:cs typeface="Arial" panose="020B0604020202020204" pitchFamily="34" charset="0"/>
              </a:rPr>
              <a:t>Desktop app only</a:t>
            </a:r>
          </a:p>
          <a:p>
            <a:pPr marL="342900" indent="-342900">
              <a:buFont typeface="Arial" panose="020B0604020202020204" pitchFamily="34" charset="0"/>
              <a:buChar char="•"/>
            </a:pPr>
            <a:r>
              <a:rPr lang="en-US" sz="3200" dirty="0"/>
              <a:t>Take notes and highlight in pdfs</a:t>
            </a:r>
          </a:p>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So</a:t>
            </a:r>
            <a:r>
              <a:rPr lang="en-US" sz="3200" dirty="0"/>
              <a:t>rt papers into categories</a:t>
            </a:r>
          </a:p>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Organize by author, year, journal, etc.</a:t>
            </a:r>
          </a:p>
          <a:p>
            <a:pPr marL="342900" indent="-342900">
              <a:buFont typeface="Arial" panose="020B0604020202020204" pitchFamily="34" charset="0"/>
              <a:buChar char="•"/>
            </a:pPr>
            <a:r>
              <a:rPr lang="en-US" sz="3200" dirty="0"/>
              <a:t>Will export bib in different forms</a:t>
            </a:r>
          </a:p>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Nice documentation</a:t>
            </a:r>
          </a:p>
          <a:p>
            <a:pPr marL="1028700" lvl="1" indent="-342900"/>
            <a:endParaRPr lang="en-US"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3200" dirty="0"/>
          </a:p>
        </p:txBody>
      </p:sp>
      <p:sp>
        <p:nvSpPr>
          <p:cNvPr id="4" name="Text Placeholder 3">
            <a:extLst>
              <a:ext uri="{FF2B5EF4-FFF2-40B4-BE49-F238E27FC236}">
                <a16:creationId xmlns:a16="http://schemas.microsoft.com/office/drawing/2014/main" id="{48D02F2D-3AF6-2B6E-AA19-5F0C636C0237}"/>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45542998-477D-656A-5F42-918F50C1583C}"/>
              </a:ext>
            </a:extLst>
          </p:cNvPr>
          <p:cNvPicPr>
            <a:picLocks noChangeAspect="1"/>
          </p:cNvPicPr>
          <p:nvPr/>
        </p:nvPicPr>
        <p:blipFill>
          <a:blip r:embed="rId2"/>
          <a:stretch>
            <a:fillRect/>
          </a:stretch>
        </p:blipFill>
        <p:spPr>
          <a:xfrm>
            <a:off x="9333537" y="566382"/>
            <a:ext cx="2858463" cy="4719993"/>
          </a:xfrm>
          <a:prstGeom prst="rect">
            <a:avLst/>
          </a:prstGeom>
        </p:spPr>
      </p:pic>
    </p:spTree>
    <p:extLst>
      <p:ext uri="{BB962C8B-B14F-4D97-AF65-F5344CB8AC3E}">
        <p14:creationId xmlns:p14="http://schemas.microsoft.com/office/powerpoint/2010/main" val="55857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8EF89-9367-93E4-AC2D-4818197C752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76C7B7F-3CDF-96F8-AD8E-909DB1DB2C8C}"/>
              </a:ext>
            </a:extLst>
          </p:cNvPr>
          <p:cNvSpPr>
            <a:spLocks noGrp="1"/>
          </p:cNvSpPr>
          <p:nvPr>
            <p:ph type="body" sz="quarter" idx="12"/>
          </p:nvPr>
        </p:nvSpPr>
        <p:spPr/>
        <p:txBody>
          <a:bodyPr/>
          <a:lstStyle/>
          <a:p>
            <a:endParaRPr lang="en-US"/>
          </a:p>
        </p:txBody>
      </p:sp>
      <p:sp>
        <p:nvSpPr>
          <p:cNvPr id="7" name="Text Placeholder 6">
            <a:extLst>
              <a:ext uri="{FF2B5EF4-FFF2-40B4-BE49-F238E27FC236}">
                <a16:creationId xmlns:a16="http://schemas.microsoft.com/office/drawing/2014/main" id="{D7F312A9-0A9C-5F32-49BD-90A3AB3CBDB0}"/>
              </a:ext>
            </a:extLst>
          </p:cNvPr>
          <p:cNvSpPr>
            <a:spLocks noGrp="1"/>
          </p:cNvSpPr>
          <p:nvPr>
            <p:ph type="body" sz="quarter" idx="15"/>
          </p:nvPr>
        </p:nvSpPr>
        <p:spPr/>
        <p:txBody>
          <a:bodyPr/>
          <a:lstStyle/>
          <a:p>
            <a:endParaRPr lang="en-US"/>
          </a:p>
        </p:txBody>
      </p:sp>
      <p:pic>
        <p:nvPicPr>
          <p:cNvPr id="9" name="Picture 8">
            <a:extLst>
              <a:ext uri="{FF2B5EF4-FFF2-40B4-BE49-F238E27FC236}">
                <a16:creationId xmlns:a16="http://schemas.microsoft.com/office/drawing/2014/main" id="{124D43EA-4167-B2F2-94E8-C10B1739D74D}"/>
              </a:ext>
            </a:extLst>
          </p:cNvPr>
          <p:cNvPicPr>
            <a:picLocks noChangeAspect="1"/>
          </p:cNvPicPr>
          <p:nvPr/>
        </p:nvPicPr>
        <p:blipFill>
          <a:blip r:embed="rId2"/>
          <a:stretch>
            <a:fillRect/>
          </a:stretch>
        </p:blipFill>
        <p:spPr>
          <a:xfrm>
            <a:off x="923924" y="0"/>
            <a:ext cx="10139895" cy="6127549"/>
          </a:xfrm>
          <a:prstGeom prst="rect">
            <a:avLst/>
          </a:prstGeom>
        </p:spPr>
      </p:pic>
      <p:sp>
        <p:nvSpPr>
          <p:cNvPr id="11" name="Text Placeholder 10">
            <a:extLst>
              <a:ext uri="{FF2B5EF4-FFF2-40B4-BE49-F238E27FC236}">
                <a16:creationId xmlns:a16="http://schemas.microsoft.com/office/drawing/2014/main" id="{38C3B196-8952-1990-8E43-35A688E665A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732955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E25B63-B244-AB43-62D4-BF92D21DC72B}"/>
              </a:ext>
            </a:extLst>
          </p:cNvPr>
          <p:cNvSpPr>
            <a:spLocks noGrp="1"/>
          </p:cNvSpPr>
          <p:nvPr>
            <p:ph type="body" sz="quarter" idx="10"/>
          </p:nvPr>
        </p:nvSpPr>
        <p:spPr/>
        <p:txBody>
          <a:bodyPr/>
          <a:lstStyle/>
          <a:p>
            <a:r>
              <a:rPr lang="en-US" dirty="0"/>
              <a:t>Thank you!</a:t>
            </a:r>
          </a:p>
        </p:txBody>
      </p:sp>
      <p:sp>
        <p:nvSpPr>
          <p:cNvPr id="3" name="Text Placeholder 2">
            <a:extLst>
              <a:ext uri="{FF2B5EF4-FFF2-40B4-BE49-F238E27FC236}">
                <a16:creationId xmlns:a16="http://schemas.microsoft.com/office/drawing/2014/main" id="{847E1D0E-DF17-1DFE-4B54-9C5674A9D801}"/>
              </a:ext>
            </a:extLst>
          </p:cNvPr>
          <p:cNvSpPr>
            <a:spLocks noGrp="1"/>
          </p:cNvSpPr>
          <p:nvPr>
            <p:ph type="body" sz="quarter" idx="11"/>
          </p:nvPr>
        </p:nvSpPr>
        <p:spPr/>
        <p:txBody>
          <a:bodyPr/>
          <a:lstStyle/>
          <a:p>
            <a:r>
              <a:rPr lang="en-US" dirty="0"/>
              <a:t>Questions?</a:t>
            </a:r>
          </a:p>
        </p:txBody>
      </p:sp>
      <p:sp>
        <p:nvSpPr>
          <p:cNvPr id="4" name="Text Placeholder 3">
            <a:extLst>
              <a:ext uri="{FF2B5EF4-FFF2-40B4-BE49-F238E27FC236}">
                <a16:creationId xmlns:a16="http://schemas.microsoft.com/office/drawing/2014/main" id="{885D8A8B-CDD9-CF7B-024A-1421CFEB4AB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2255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773ED9-363C-F591-5D65-CDBCC16130AA}"/>
              </a:ext>
            </a:extLst>
          </p:cNvPr>
          <p:cNvSpPr>
            <a:spLocks noGrp="1"/>
          </p:cNvSpPr>
          <p:nvPr>
            <p:ph type="body" sz="quarter" idx="14"/>
          </p:nvPr>
        </p:nvSpPr>
        <p:spPr/>
        <p:txBody>
          <a:bodyPr/>
          <a:lstStyle/>
          <a:p>
            <a:r>
              <a:rPr lang="en-US" dirty="0"/>
              <a:t>Scientific Communication</a:t>
            </a:r>
          </a:p>
        </p:txBody>
      </p:sp>
      <p:sp>
        <p:nvSpPr>
          <p:cNvPr id="3" name="Text Placeholder 2">
            <a:extLst>
              <a:ext uri="{FF2B5EF4-FFF2-40B4-BE49-F238E27FC236}">
                <a16:creationId xmlns:a16="http://schemas.microsoft.com/office/drawing/2014/main" id="{7E572253-554E-6B0B-6BDB-5399231AE166}"/>
              </a:ext>
            </a:extLst>
          </p:cNvPr>
          <p:cNvSpPr>
            <a:spLocks noGrp="1"/>
          </p:cNvSpPr>
          <p:nvPr>
            <p:ph type="body" sz="quarter" idx="15"/>
          </p:nvPr>
        </p:nvSpPr>
        <p:spPr/>
        <p:txBody>
          <a:bodyPr>
            <a:normAutofit lnSpcReduction="10000"/>
          </a:bodyPr>
          <a:lstStyle/>
          <a:p>
            <a:pPr marL="342900" indent="-342900">
              <a:buFont typeface="Arial" panose="020B0604020202020204" pitchFamily="34" charset="0"/>
              <a:buChar char="•"/>
            </a:pPr>
            <a:r>
              <a:rPr lang="en-US" sz="3200" dirty="0"/>
              <a:t>Important to be able to effectively communicate your research</a:t>
            </a:r>
          </a:p>
          <a:p>
            <a:pPr marL="342900" indent="-342900">
              <a:buFont typeface="Arial" panose="020B0604020202020204" pitchFamily="34" charset="0"/>
              <a:buChar char="•"/>
            </a:pPr>
            <a:r>
              <a:rPr lang="en-US" sz="3200" dirty="0"/>
              <a:t>Know your audience</a:t>
            </a:r>
          </a:p>
          <a:p>
            <a:pPr marL="1028700" lvl="1" indent="-342900"/>
            <a:r>
              <a:rPr lang="en-US" sz="3200" dirty="0">
                <a:latin typeface="Arial" panose="020B0604020202020204" pitchFamily="34" charset="0"/>
                <a:cs typeface="Arial" panose="020B0604020202020204" pitchFamily="34" charset="0"/>
              </a:rPr>
              <a:t>What is their background of understanding?</a:t>
            </a:r>
          </a:p>
          <a:p>
            <a:pPr marL="342900" indent="-342900">
              <a:buFont typeface="Arial" panose="020B0604020202020204" pitchFamily="34" charset="0"/>
              <a:buChar char="•"/>
            </a:pPr>
            <a:r>
              <a:rPr lang="en-US" sz="3200" dirty="0"/>
              <a:t>Practice!</a:t>
            </a:r>
          </a:p>
          <a:p>
            <a:pPr marL="1028700" lvl="1" indent="-342900"/>
            <a:r>
              <a:rPr lang="en-US" sz="3200" dirty="0">
                <a:latin typeface="Arial" panose="020B0604020202020204" pitchFamily="34" charset="0"/>
                <a:cs typeface="Arial" panose="020B0604020202020204" pitchFamily="34" charset="0"/>
              </a:rPr>
              <a:t>Group meetings </a:t>
            </a:r>
          </a:p>
          <a:p>
            <a:pPr marL="1028700" lvl="1" indent="-342900"/>
            <a:r>
              <a:rPr lang="en-US" sz="3200" dirty="0">
                <a:latin typeface="Arial" panose="020B0604020202020204" pitchFamily="34" charset="0"/>
                <a:cs typeface="Arial" panose="020B0604020202020204" pitchFamily="34" charset="0"/>
              </a:rPr>
              <a:t>Extra practices</a:t>
            </a:r>
          </a:p>
          <a:p>
            <a:pPr marL="1028700" lvl="1" indent="-342900"/>
            <a:r>
              <a:rPr lang="en-US" sz="3200" dirty="0">
                <a:latin typeface="Arial" panose="020B0604020202020204" pitchFamily="34" charset="0"/>
                <a:cs typeface="Arial" panose="020B0604020202020204" pitchFamily="34" charset="0"/>
              </a:rPr>
              <a:t>Know the setup</a:t>
            </a:r>
          </a:p>
          <a:p>
            <a:pPr marL="1028700" lvl="1" indent="-342900"/>
            <a:r>
              <a:rPr lang="en-US" sz="3200" dirty="0">
                <a:latin typeface="Arial" panose="020B0604020202020204" pitchFamily="34" charset="0"/>
                <a:cs typeface="Arial" panose="020B0604020202020204" pitchFamily="34" charset="0"/>
              </a:rPr>
              <a:t>Make sure the room is available</a:t>
            </a:r>
          </a:p>
          <a:p>
            <a:pPr marL="1028700" lvl="1" indent="-342900"/>
            <a:endParaRPr lang="en-US"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2D76DAD-853E-3379-2699-B5AA1839872D}"/>
              </a:ext>
            </a:extLst>
          </p:cNvPr>
          <p:cNvSpPr>
            <a:spLocks noGrp="1"/>
          </p:cNvSpPr>
          <p:nvPr>
            <p:ph type="body" sz="quarter" idx="12"/>
          </p:nvPr>
        </p:nvSpPr>
        <p:spPr/>
        <p:txBody>
          <a:bodyPr/>
          <a:lstStyle/>
          <a:p>
            <a:endParaRPr lang="en-US"/>
          </a:p>
        </p:txBody>
      </p:sp>
      <p:pic>
        <p:nvPicPr>
          <p:cNvPr id="5" name="Picture 4" descr="A black and white illustration of a person with speech bubbles&#10;&#10;Description automatically generated">
            <a:extLst>
              <a:ext uri="{FF2B5EF4-FFF2-40B4-BE49-F238E27FC236}">
                <a16:creationId xmlns:a16="http://schemas.microsoft.com/office/drawing/2014/main" id="{926FE63A-EA48-C724-1914-C9506CC0E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6692" y="3293097"/>
            <a:ext cx="2757246" cy="2757246"/>
          </a:xfrm>
          <a:prstGeom prst="rect">
            <a:avLst/>
          </a:prstGeom>
        </p:spPr>
      </p:pic>
    </p:spTree>
    <p:extLst>
      <p:ext uri="{BB962C8B-B14F-4D97-AF65-F5344CB8AC3E}">
        <p14:creationId xmlns:p14="http://schemas.microsoft.com/office/powerpoint/2010/main" val="398385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962D1-4477-87B1-37D0-948DEF1CC92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042AFA0-11BD-DAAF-89EB-1AD111AAD935}"/>
              </a:ext>
            </a:extLst>
          </p:cNvPr>
          <p:cNvSpPr>
            <a:spLocks noGrp="1"/>
          </p:cNvSpPr>
          <p:nvPr>
            <p:ph type="body" sz="quarter" idx="14"/>
          </p:nvPr>
        </p:nvSpPr>
        <p:spPr/>
        <p:txBody>
          <a:bodyPr/>
          <a:lstStyle/>
          <a:p>
            <a:r>
              <a:rPr lang="en-US" dirty="0"/>
              <a:t>Elevator Pitch</a:t>
            </a:r>
          </a:p>
        </p:txBody>
      </p:sp>
      <p:sp>
        <p:nvSpPr>
          <p:cNvPr id="3" name="Text Placeholder 2">
            <a:extLst>
              <a:ext uri="{FF2B5EF4-FFF2-40B4-BE49-F238E27FC236}">
                <a16:creationId xmlns:a16="http://schemas.microsoft.com/office/drawing/2014/main" id="{BB185F5C-C9EB-1B79-92CF-99A2741CBBEE}"/>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t>Give a short and sweet summary of your research </a:t>
            </a:r>
          </a:p>
          <a:p>
            <a:pPr marL="342900" indent="-342900">
              <a:buFont typeface="Arial" panose="020B0604020202020204" pitchFamily="34" charset="0"/>
              <a:buChar char="•"/>
            </a:pPr>
            <a:r>
              <a:rPr lang="en-US" sz="3200" dirty="0"/>
              <a:t>No longer than an elevator ride (~60 sec)</a:t>
            </a:r>
          </a:p>
          <a:p>
            <a:pPr marL="342900" indent="-342900">
              <a:buFont typeface="Arial" panose="020B0604020202020204" pitchFamily="34" charset="0"/>
              <a:buChar char="•"/>
            </a:pPr>
            <a:r>
              <a:rPr lang="en-US" sz="3200" dirty="0"/>
              <a:t>Captivate your audience, make them want to know more</a:t>
            </a:r>
          </a:p>
          <a:p>
            <a:pPr marL="342900" indent="-342900">
              <a:buFont typeface="Arial" panose="020B0604020202020204" pitchFamily="34" charset="0"/>
              <a:buChar char="•"/>
            </a:pPr>
            <a:r>
              <a:rPr lang="en-US" sz="3200" dirty="0"/>
              <a:t>Practice extensively</a:t>
            </a:r>
          </a:p>
          <a:p>
            <a:pPr marL="342900" indent="-342900">
              <a:buFont typeface="Arial" panose="020B0604020202020204" pitchFamily="34" charset="0"/>
              <a:buChar char="•"/>
            </a:pPr>
            <a:r>
              <a:rPr lang="en-US" sz="3200" dirty="0"/>
              <a:t>Use visuals (poster presentation)</a:t>
            </a:r>
          </a:p>
        </p:txBody>
      </p:sp>
      <p:sp>
        <p:nvSpPr>
          <p:cNvPr id="4" name="Text Placeholder 3">
            <a:extLst>
              <a:ext uri="{FF2B5EF4-FFF2-40B4-BE49-F238E27FC236}">
                <a16:creationId xmlns:a16="http://schemas.microsoft.com/office/drawing/2014/main" id="{5308C908-E9AE-2930-4BE6-9928E52D24BD}"/>
              </a:ext>
            </a:extLst>
          </p:cNvPr>
          <p:cNvSpPr>
            <a:spLocks noGrp="1"/>
          </p:cNvSpPr>
          <p:nvPr>
            <p:ph type="body" sz="quarter" idx="12"/>
          </p:nvPr>
        </p:nvSpPr>
        <p:spPr/>
        <p:txBody>
          <a:bodyPr/>
          <a:lstStyle/>
          <a:p>
            <a:endParaRPr lang="en-US"/>
          </a:p>
        </p:txBody>
      </p:sp>
      <p:pic>
        <p:nvPicPr>
          <p:cNvPr id="5" name="Picture 4" descr="A person standing at a podium&#10;&#10;Description automatically generated">
            <a:extLst>
              <a:ext uri="{FF2B5EF4-FFF2-40B4-BE49-F238E27FC236}">
                <a16:creationId xmlns:a16="http://schemas.microsoft.com/office/drawing/2014/main" id="{131BA7A5-6C62-76B6-D6DB-3C7F1A413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7536" y="3084639"/>
            <a:ext cx="2965704" cy="2965704"/>
          </a:xfrm>
          <a:prstGeom prst="rect">
            <a:avLst/>
          </a:prstGeom>
        </p:spPr>
      </p:pic>
    </p:spTree>
    <p:extLst>
      <p:ext uri="{BB962C8B-B14F-4D97-AF65-F5344CB8AC3E}">
        <p14:creationId xmlns:p14="http://schemas.microsoft.com/office/powerpoint/2010/main" val="351126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F1A2D-F0E4-42E6-D532-03870289830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073E6C8-7B11-CEA5-F1C8-20C58E78EC80}"/>
              </a:ext>
            </a:extLst>
          </p:cNvPr>
          <p:cNvSpPr>
            <a:spLocks noGrp="1"/>
          </p:cNvSpPr>
          <p:nvPr>
            <p:ph type="body" sz="quarter" idx="14"/>
          </p:nvPr>
        </p:nvSpPr>
        <p:spPr/>
        <p:txBody>
          <a:bodyPr/>
          <a:lstStyle/>
          <a:p>
            <a:r>
              <a:rPr lang="en-US" dirty="0"/>
              <a:t>Giving a Talk</a:t>
            </a:r>
          </a:p>
        </p:txBody>
      </p:sp>
      <p:sp>
        <p:nvSpPr>
          <p:cNvPr id="3" name="Text Placeholder 2">
            <a:extLst>
              <a:ext uri="{FF2B5EF4-FFF2-40B4-BE49-F238E27FC236}">
                <a16:creationId xmlns:a16="http://schemas.microsoft.com/office/drawing/2014/main" id="{E40052F1-798A-80D9-A271-B74008A6E035}"/>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t>To get better at giving talks you must give more talks</a:t>
            </a:r>
          </a:p>
          <a:p>
            <a:pPr marL="342900" indent="-342900">
              <a:buFont typeface="Arial" panose="020B0604020202020204" pitchFamily="34" charset="0"/>
              <a:buChar char="•"/>
            </a:pPr>
            <a:r>
              <a:rPr lang="en-US" sz="3200" dirty="0"/>
              <a:t>Pay attention to other talks</a:t>
            </a:r>
          </a:p>
          <a:p>
            <a:pPr marL="1028700" lvl="1" indent="-342900"/>
            <a:r>
              <a:rPr lang="en-US" sz="3200" dirty="0">
                <a:latin typeface="Arial" panose="020B0604020202020204" pitchFamily="34" charset="0"/>
                <a:cs typeface="Arial" panose="020B0604020202020204" pitchFamily="34" charset="0"/>
              </a:rPr>
              <a:t>What did you like about what their presentation?</a:t>
            </a:r>
          </a:p>
          <a:p>
            <a:pPr marL="1028700" lvl="1" indent="-342900"/>
            <a:r>
              <a:rPr lang="en-US" sz="3200" dirty="0">
                <a:latin typeface="Arial" panose="020B0604020202020204" pitchFamily="34" charset="0"/>
                <a:cs typeface="Arial" panose="020B0604020202020204" pitchFamily="34" charset="0"/>
              </a:rPr>
              <a:t>How do they captivate their audience?</a:t>
            </a:r>
          </a:p>
          <a:p>
            <a:pPr marL="1028700" lvl="1" indent="-342900"/>
            <a:r>
              <a:rPr lang="en-US" sz="3200" dirty="0">
                <a:latin typeface="Arial" panose="020B0604020202020204" pitchFamily="34" charset="0"/>
                <a:cs typeface="Arial" panose="020B0604020202020204" pitchFamily="34" charset="0"/>
              </a:rPr>
              <a:t>What do they do effectively that you can improve on?</a:t>
            </a:r>
          </a:p>
          <a:p>
            <a:pPr marL="457200" indent="-457200">
              <a:buFont typeface="Arial" panose="020B0604020202020204" pitchFamily="34" charset="0"/>
              <a:buChar char="•"/>
            </a:pPr>
            <a:r>
              <a:rPr lang="en-US" sz="3200" dirty="0"/>
              <a:t>Be enthusiastic about what you are presenting</a:t>
            </a:r>
          </a:p>
          <a:p>
            <a:pPr marL="457200" indent="-457200">
              <a:buFont typeface="Arial" panose="020B0604020202020204" pitchFamily="34" charset="0"/>
              <a:buChar char="•"/>
            </a:pPr>
            <a:r>
              <a:rPr lang="en-US" sz="3200" dirty="0"/>
              <a:t>Have confidence in your knowledge</a:t>
            </a:r>
          </a:p>
          <a:p>
            <a:pPr marL="1143000" lvl="1" indent="-457200"/>
            <a:r>
              <a:rPr lang="en-US" sz="3200" dirty="0">
                <a:latin typeface="Arial" panose="020B0604020202020204" pitchFamily="34" charset="0"/>
                <a:cs typeface="Arial" panose="020B0604020202020204" pitchFamily="34" charset="0"/>
              </a:rPr>
              <a:t>You are the expert in the room</a:t>
            </a:r>
          </a:p>
        </p:txBody>
      </p:sp>
      <p:sp>
        <p:nvSpPr>
          <p:cNvPr id="4" name="Text Placeholder 3">
            <a:extLst>
              <a:ext uri="{FF2B5EF4-FFF2-40B4-BE49-F238E27FC236}">
                <a16:creationId xmlns:a16="http://schemas.microsoft.com/office/drawing/2014/main" id="{6054F15B-3BCD-5D65-B358-1361E3BF5B5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6094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AB61B-9D88-5C7B-A40F-1AC49665788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5D6F81F-B2C7-455C-31BE-996DB2257B61}"/>
              </a:ext>
            </a:extLst>
          </p:cNvPr>
          <p:cNvSpPr>
            <a:spLocks noGrp="1"/>
          </p:cNvSpPr>
          <p:nvPr>
            <p:ph type="body" sz="quarter" idx="14"/>
          </p:nvPr>
        </p:nvSpPr>
        <p:spPr/>
        <p:txBody>
          <a:bodyPr/>
          <a:lstStyle/>
          <a:p>
            <a:r>
              <a:rPr lang="en-US" dirty="0"/>
              <a:t>Bullet Points</a:t>
            </a:r>
          </a:p>
        </p:txBody>
      </p:sp>
      <p:sp>
        <p:nvSpPr>
          <p:cNvPr id="3" name="Text Placeholder 2">
            <a:extLst>
              <a:ext uri="{FF2B5EF4-FFF2-40B4-BE49-F238E27FC236}">
                <a16:creationId xmlns:a16="http://schemas.microsoft.com/office/drawing/2014/main" id="{69965AF3-10AE-0324-76D7-1CEA75C527B3}"/>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dirty="0"/>
              <a:t>When you have extensive bullet points it can distract the audience and from your talking and instead makes them focus on reading a whole paragraph that may or may not make sense to the context of the presentation and its especially bad when its just one long run-on sentence with no punctuation and generally bad grammar and by the time the audience is done reading your bullet point you’re already on to the next slide and now their lost and they are confused the rest of the presentation</a:t>
            </a:r>
          </a:p>
          <a:p>
            <a:pPr marL="342900" indent="-342900">
              <a:buFont typeface="Arial" panose="020B0604020202020204" pitchFamily="34" charset="0"/>
              <a:buChar char="•"/>
            </a:pPr>
            <a:r>
              <a:rPr lang="en-US" dirty="0"/>
              <a:t>Use bullet points appropriately</a:t>
            </a:r>
          </a:p>
          <a:p>
            <a:pPr marL="342900" indent="-342900">
              <a:buFont typeface="Arial" panose="020B0604020202020204" pitchFamily="34" charset="0"/>
              <a:buChar char="•"/>
            </a:pPr>
            <a:r>
              <a:rPr lang="en-US" dirty="0"/>
              <a:t>Keep them short and sweet, when possible</a:t>
            </a:r>
          </a:p>
          <a:p>
            <a:pPr marL="342900" indent="-342900">
              <a:buFont typeface="Arial" panose="020B0604020202020204" pitchFamily="34" charset="0"/>
              <a:buChar char="•"/>
            </a:pPr>
            <a:r>
              <a:rPr lang="en-US" dirty="0"/>
              <a:t>Be consistent</a:t>
            </a:r>
          </a:p>
          <a:p>
            <a:pPr marL="1028700" lvl="1" indent="-342900"/>
            <a:r>
              <a:rPr lang="en-US" dirty="0">
                <a:latin typeface="Arial" panose="020B0604020202020204" pitchFamily="34" charset="0"/>
                <a:cs typeface="Arial" panose="020B0604020202020204" pitchFamily="34" charset="0"/>
              </a:rPr>
              <a:t>Grammar is still important</a:t>
            </a:r>
          </a:p>
        </p:txBody>
      </p:sp>
      <p:sp>
        <p:nvSpPr>
          <p:cNvPr id="4" name="Text Placeholder 3">
            <a:extLst>
              <a:ext uri="{FF2B5EF4-FFF2-40B4-BE49-F238E27FC236}">
                <a16:creationId xmlns:a16="http://schemas.microsoft.com/office/drawing/2014/main" id="{6222CF5D-C5DC-3A70-6D8D-0CE7C55673D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7160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92F0-5E07-1B8F-C91A-1A56A39E168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31E2C90-9876-5C23-2BA1-FE5AB6605AE7}"/>
              </a:ext>
            </a:extLst>
          </p:cNvPr>
          <p:cNvSpPr>
            <a:spLocks noGrp="1"/>
          </p:cNvSpPr>
          <p:nvPr>
            <p:ph type="body" sz="quarter" idx="14"/>
          </p:nvPr>
        </p:nvSpPr>
        <p:spPr/>
        <p:txBody>
          <a:bodyPr/>
          <a:lstStyle/>
          <a:p>
            <a:r>
              <a:rPr lang="en-US" dirty="0"/>
              <a:t>Visual Elements of the Talk</a:t>
            </a:r>
          </a:p>
        </p:txBody>
      </p:sp>
      <p:sp>
        <p:nvSpPr>
          <p:cNvPr id="3" name="Text Placeholder 2">
            <a:extLst>
              <a:ext uri="{FF2B5EF4-FFF2-40B4-BE49-F238E27FC236}">
                <a16:creationId xmlns:a16="http://schemas.microsoft.com/office/drawing/2014/main" id="{3A213C85-143F-1C12-F77B-57E85109C1AD}"/>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t>Details are important</a:t>
            </a:r>
          </a:p>
          <a:p>
            <a:pPr marL="342900" indent="-342900">
              <a:buFont typeface="Arial" panose="020B0604020202020204" pitchFamily="34" charset="0"/>
              <a:buChar char="•"/>
            </a:pPr>
            <a:r>
              <a:rPr lang="en-US" sz="3200" dirty="0">
                <a:latin typeface="Agency FB" panose="020B0503020202020204" pitchFamily="34" charset="0"/>
              </a:rPr>
              <a:t>Don’t mix fonts</a:t>
            </a:r>
          </a:p>
          <a:p>
            <a:pPr marL="342900" indent="-342900">
              <a:buFont typeface="Arial" panose="020B0604020202020204" pitchFamily="34" charset="0"/>
              <a:buChar char="•"/>
            </a:pPr>
            <a:r>
              <a:rPr lang="en-US" sz="2000" dirty="0"/>
              <a:t>Or font sizes</a:t>
            </a:r>
          </a:p>
          <a:p>
            <a:pPr marL="342900" indent="-342900">
              <a:buFont typeface="Arial" panose="020B0604020202020204" pitchFamily="34" charset="0"/>
              <a:buChar char="•"/>
            </a:pPr>
            <a:r>
              <a:rPr lang="en-US" sz="3200" dirty="0"/>
              <a:t>Choose a theme when starting a presentation</a:t>
            </a:r>
          </a:p>
          <a:p>
            <a:pPr marL="1028700" lvl="1" indent="-342900"/>
            <a:r>
              <a:rPr lang="en-US" sz="3200" dirty="0">
                <a:latin typeface="Arial" panose="020B0604020202020204" pitchFamily="34" charset="0"/>
                <a:cs typeface="Arial" panose="020B0604020202020204" pitchFamily="34" charset="0"/>
              </a:rPr>
              <a:t>Be consistent throughout</a:t>
            </a:r>
          </a:p>
          <a:p>
            <a:pPr marL="1028700" lvl="1" indent="-342900"/>
            <a:r>
              <a:rPr lang="en-US" sz="3200" dirty="0">
                <a:latin typeface="Arial" panose="020B0604020202020204" pitchFamily="34" charset="0"/>
                <a:cs typeface="Arial" panose="020B0604020202020204" pitchFamily="34" charset="0"/>
              </a:rPr>
              <a:t>Be careful when using PowerPoint!</a:t>
            </a:r>
          </a:p>
          <a:p>
            <a:pPr marL="457200" indent="-457200">
              <a:buFont typeface="Arial" panose="020B0604020202020204" pitchFamily="34" charset="0"/>
              <a:buChar char="•"/>
            </a:pPr>
            <a:r>
              <a:rPr lang="en-US" sz="3200" dirty="0"/>
              <a:t>UGA has nice themes if you aren’t creative</a:t>
            </a:r>
          </a:p>
          <a:p>
            <a:pPr marL="457200" indent="-4572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7C4EE74-A3A6-0D27-DAF0-D9811F8033A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7897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89D14-37DE-AB8B-39DC-EE168F919A8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1981BD1-DF84-7301-5122-6BC463CA997E}"/>
              </a:ext>
            </a:extLst>
          </p:cNvPr>
          <p:cNvSpPr>
            <a:spLocks noGrp="1"/>
          </p:cNvSpPr>
          <p:nvPr>
            <p:ph type="body" sz="quarter" idx="14"/>
          </p:nvPr>
        </p:nvSpPr>
        <p:spPr/>
        <p:txBody>
          <a:bodyPr/>
          <a:lstStyle/>
          <a:p>
            <a:r>
              <a:rPr lang="en-US" dirty="0"/>
              <a:t>Visual Elements of the Talk</a:t>
            </a:r>
          </a:p>
        </p:txBody>
      </p:sp>
      <p:sp>
        <p:nvSpPr>
          <p:cNvPr id="3" name="Text Placeholder 2">
            <a:extLst>
              <a:ext uri="{FF2B5EF4-FFF2-40B4-BE49-F238E27FC236}">
                <a16:creationId xmlns:a16="http://schemas.microsoft.com/office/drawing/2014/main" id="{BA086779-FADE-08B3-D3E3-8BAF9EFF7E42}"/>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n-US" sz="3200" dirty="0"/>
              <a:t>When making your own theme, use a color palette</a:t>
            </a:r>
          </a:p>
          <a:p>
            <a:pPr marL="342900" indent="-342900">
              <a:buFont typeface="Arial" panose="020B0604020202020204" pitchFamily="34" charset="0"/>
              <a:buChar char="•"/>
            </a:pPr>
            <a:r>
              <a:rPr lang="en-US" sz="3200" dirty="0"/>
              <a:t>When using a UGA theme, use their specific color palette</a:t>
            </a:r>
          </a:p>
          <a:p>
            <a:pPr marL="457200" indent="-4572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DDD94FA2-9FFF-02A1-C6E5-509533A17DC4}"/>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31F7AFBF-B8F1-80FC-9B49-6CEE2C2A6A47}"/>
              </a:ext>
            </a:extLst>
          </p:cNvPr>
          <p:cNvPicPr>
            <a:picLocks noChangeAspect="1"/>
          </p:cNvPicPr>
          <p:nvPr/>
        </p:nvPicPr>
        <p:blipFill>
          <a:blip r:embed="rId2"/>
          <a:stretch>
            <a:fillRect/>
          </a:stretch>
        </p:blipFill>
        <p:spPr>
          <a:xfrm>
            <a:off x="6467724" y="3143924"/>
            <a:ext cx="5596583" cy="2149872"/>
          </a:xfrm>
          <a:prstGeom prst="rect">
            <a:avLst/>
          </a:prstGeom>
        </p:spPr>
      </p:pic>
      <p:sp>
        <p:nvSpPr>
          <p:cNvPr id="8" name="TextBox 7">
            <a:extLst>
              <a:ext uri="{FF2B5EF4-FFF2-40B4-BE49-F238E27FC236}">
                <a16:creationId xmlns:a16="http://schemas.microsoft.com/office/drawing/2014/main" id="{EFCA71DE-3FAD-2CBE-B0C2-CEA9D01E51CD}"/>
              </a:ext>
            </a:extLst>
          </p:cNvPr>
          <p:cNvSpPr txBox="1"/>
          <p:nvPr/>
        </p:nvSpPr>
        <p:spPr>
          <a:xfrm>
            <a:off x="7456265" y="5293796"/>
            <a:ext cx="36195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https://brand.uga.edu/visual-style/</a:t>
            </a:r>
          </a:p>
        </p:txBody>
      </p:sp>
      <p:pic>
        <p:nvPicPr>
          <p:cNvPr id="10" name="Picture 9">
            <a:extLst>
              <a:ext uri="{FF2B5EF4-FFF2-40B4-BE49-F238E27FC236}">
                <a16:creationId xmlns:a16="http://schemas.microsoft.com/office/drawing/2014/main" id="{9B8D84F4-447C-82AC-0AB4-EA38765EF054}"/>
              </a:ext>
            </a:extLst>
          </p:cNvPr>
          <p:cNvPicPr>
            <a:picLocks noChangeAspect="1"/>
          </p:cNvPicPr>
          <p:nvPr/>
        </p:nvPicPr>
        <p:blipFill>
          <a:blip r:embed="rId3"/>
          <a:stretch>
            <a:fillRect/>
          </a:stretch>
        </p:blipFill>
        <p:spPr>
          <a:xfrm>
            <a:off x="536225" y="3244805"/>
            <a:ext cx="5821678" cy="1948110"/>
          </a:xfrm>
          <a:prstGeom prst="rect">
            <a:avLst/>
          </a:prstGeom>
        </p:spPr>
      </p:pic>
      <p:sp>
        <p:nvSpPr>
          <p:cNvPr id="12" name="TextBox 11">
            <a:extLst>
              <a:ext uri="{FF2B5EF4-FFF2-40B4-BE49-F238E27FC236}">
                <a16:creationId xmlns:a16="http://schemas.microsoft.com/office/drawing/2014/main" id="{B5AFEE99-1AA9-44F3-B812-A8EC6B46FD75}"/>
              </a:ext>
            </a:extLst>
          </p:cNvPr>
          <p:cNvSpPr txBox="1"/>
          <p:nvPr/>
        </p:nvSpPr>
        <p:spPr>
          <a:xfrm>
            <a:off x="2446939" y="5192915"/>
            <a:ext cx="2000250" cy="373623"/>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https://coolors.co/</a:t>
            </a:r>
          </a:p>
        </p:txBody>
      </p:sp>
    </p:spTree>
    <p:extLst>
      <p:ext uri="{BB962C8B-B14F-4D97-AF65-F5344CB8AC3E}">
        <p14:creationId xmlns:p14="http://schemas.microsoft.com/office/powerpoint/2010/main" val="325113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CA840E-FD68-6A43-A994-6B4209D6C13A}"/>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A95D9441-2ADF-F4A5-06CC-5BC06C0CFE67}"/>
              </a:ext>
            </a:extLst>
          </p:cNvPr>
          <p:cNvPicPr>
            <a:picLocks noChangeAspect="1"/>
          </p:cNvPicPr>
          <p:nvPr/>
        </p:nvPicPr>
        <p:blipFill>
          <a:blip r:embed="rId2"/>
          <a:stretch>
            <a:fillRect/>
          </a:stretch>
        </p:blipFill>
        <p:spPr>
          <a:xfrm>
            <a:off x="4910916" y="535795"/>
            <a:ext cx="6519084" cy="5212156"/>
          </a:xfrm>
          <a:prstGeom prst="rect">
            <a:avLst/>
          </a:prstGeom>
        </p:spPr>
      </p:pic>
      <p:sp>
        <p:nvSpPr>
          <p:cNvPr id="9" name="Text Placeholder 2">
            <a:extLst>
              <a:ext uri="{FF2B5EF4-FFF2-40B4-BE49-F238E27FC236}">
                <a16:creationId xmlns:a16="http://schemas.microsoft.com/office/drawing/2014/main" id="{3E6411C9-FAE2-A620-030F-EF8EF924081F}"/>
              </a:ext>
            </a:extLst>
          </p:cNvPr>
          <p:cNvSpPr txBox="1">
            <a:spLocks/>
          </p:cNvSpPr>
          <p:nvPr/>
        </p:nvSpPr>
        <p:spPr>
          <a:xfrm>
            <a:off x="661351" y="692725"/>
            <a:ext cx="3898522" cy="52121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sz="3200" dirty="0">
                <a:latin typeface="Arial" panose="020B0604020202020204" pitchFamily="34" charset="0"/>
                <a:cs typeface="Arial" panose="020B0604020202020204" pitchFamily="34" charset="0"/>
              </a:rPr>
              <a:t>Don’t: Include unnecessary info</a:t>
            </a:r>
          </a:p>
          <a:p>
            <a:pPr marL="914400" lvl="1" indent="-457200"/>
            <a:r>
              <a:rPr lang="en-US" sz="2800" dirty="0">
                <a:latin typeface="Arial" panose="020B0604020202020204" pitchFamily="34" charset="0"/>
                <a:cs typeface="Arial" panose="020B0604020202020204" pitchFamily="34" charset="0"/>
              </a:rPr>
              <a:t>No one likes looking at large tables</a:t>
            </a:r>
          </a:p>
          <a:p>
            <a:pPr marL="457200" indent="-457200"/>
            <a:r>
              <a:rPr lang="en-US" sz="3200" dirty="0">
                <a:latin typeface="Arial" panose="020B0604020202020204" pitchFamily="34" charset="0"/>
                <a:cs typeface="Arial" panose="020B0604020202020204" pitchFamily="34" charset="0"/>
              </a:rPr>
              <a:t>Do: highlight important info in tables</a:t>
            </a:r>
          </a:p>
          <a:p>
            <a:pPr marL="914400" lvl="1" indent="-457200"/>
            <a:r>
              <a:rPr lang="en-US" sz="2800" dirty="0">
                <a:latin typeface="Arial" panose="020B0604020202020204" pitchFamily="34" charset="0"/>
                <a:cs typeface="Arial" panose="020B0604020202020204" pitchFamily="34" charset="0"/>
              </a:rPr>
              <a:t>Take it one step at a time</a:t>
            </a:r>
          </a:p>
          <a:p>
            <a:pPr marL="457200" indent="-457200"/>
            <a:endParaRPr lang="en-US" sz="3200"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9F9E2BD0-9E51-96F3-D1EE-5711BBC69CC5}"/>
              </a:ext>
            </a:extLst>
          </p:cNvPr>
          <p:cNvPicPr>
            <a:picLocks noChangeAspect="1"/>
          </p:cNvPicPr>
          <p:nvPr/>
        </p:nvPicPr>
        <p:blipFill>
          <a:blip r:embed="rId3"/>
          <a:stretch>
            <a:fillRect/>
          </a:stretch>
        </p:blipFill>
        <p:spPr>
          <a:xfrm>
            <a:off x="4533559" y="654842"/>
            <a:ext cx="7658441" cy="1964179"/>
          </a:xfrm>
          <a:prstGeom prst="rect">
            <a:avLst/>
          </a:prstGeom>
        </p:spPr>
      </p:pic>
      <p:sp>
        <p:nvSpPr>
          <p:cNvPr id="13" name="Rectangle 12">
            <a:extLst>
              <a:ext uri="{FF2B5EF4-FFF2-40B4-BE49-F238E27FC236}">
                <a16:creationId xmlns:a16="http://schemas.microsoft.com/office/drawing/2014/main" id="{823EC4EE-82D3-C861-D3F7-6F7023DB71C1}"/>
              </a:ext>
            </a:extLst>
          </p:cNvPr>
          <p:cNvSpPr/>
          <p:nvPr/>
        </p:nvSpPr>
        <p:spPr>
          <a:xfrm>
            <a:off x="5251220" y="1110048"/>
            <a:ext cx="6762104" cy="287827"/>
          </a:xfrm>
          <a:prstGeom prst="rect">
            <a:avLst/>
          </a:prstGeom>
          <a:solidFill>
            <a:srgbClr val="FFFF0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8273DE-15CE-38B8-9BBE-D89CD828BE59}"/>
              </a:ext>
            </a:extLst>
          </p:cNvPr>
          <p:cNvSpPr/>
          <p:nvPr/>
        </p:nvSpPr>
        <p:spPr>
          <a:xfrm>
            <a:off x="5251220" y="1515411"/>
            <a:ext cx="6762104" cy="287827"/>
          </a:xfrm>
          <a:prstGeom prst="rect">
            <a:avLst/>
          </a:prstGeom>
          <a:solidFill>
            <a:srgbClr val="FFFF0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AC2B9E-39C1-DAA1-3474-B7E6B8746C88}"/>
              </a:ext>
            </a:extLst>
          </p:cNvPr>
          <p:cNvSpPr/>
          <p:nvPr/>
        </p:nvSpPr>
        <p:spPr>
          <a:xfrm>
            <a:off x="5251220" y="1914877"/>
            <a:ext cx="6762104" cy="287827"/>
          </a:xfrm>
          <a:prstGeom prst="rect">
            <a:avLst/>
          </a:prstGeom>
          <a:solidFill>
            <a:srgbClr val="FFFF0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61041-C66E-19D5-E85F-1BEE7239B0E8}"/>
              </a:ext>
            </a:extLst>
          </p:cNvPr>
          <p:cNvSpPr/>
          <p:nvPr/>
        </p:nvSpPr>
        <p:spPr>
          <a:xfrm>
            <a:off x="5251220" y="2314343"/>
            <a:ext cx="6762104" cy="287827"/>
          </a:xfrm>
          <a:prstGeom prst="rect">
            <a:avLst/>
          </a:prstGeom>
          <a:solidFill>
            <a:srgbClr val="FFFF0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12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7" grpId="0" animBg="1"/>
      <p:bldP spid="17" grpId="1"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1696</TotalTime>
  <Words>1379</Words>
  <Application>Microsoft Office PowerPoint</Application>
  <PresentationFormat>Widescreen</PresentationFormat>
  <Paragraphs>191</Paragraphs>
  <Slides>28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Agency FB</vt: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Ian Beck</dc:creator>
  <cp:lastModifiedBy>Ian Beck</cp:lastModifiedBy>
  <cp:revision>12</cp:revision>
  <dcterms:created xsi:type="dcterms:W3CDTF">2025-06-03T14:12:38Z</dcterms:created>
  <dcterms:modified xsi:type="dcterms:W3CDTF">2025-06-05T15:41:08Z</dcterms:modified>
</cp:coreProperties>
</file>